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webextensions/webextension1.xml" ContentType="application/vnd.ms-office.webextension+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961" r:id="rId4"/>
    <p:sldMasterId id="2147483932" r:id="rId5"/>
  </p:sldMasterIdLst>
  <p:notesMasterIdLst>
    <p:notesMasterId r:id="rId56"/>
  </p:notesMasterIdLst>
  <p:handoutMasterIdLst>
    <p:handoutMasterId r:id="rId57"/>
  </p:handoutMasterIdLst>
  <p:sldIdLst>
    <p:sldId id="880" r:id="rId6"/>
    <p:sldId id="256" r:id="rId7"/>
    <p:sldId id="872" r:id="rId8"/>
    <p:sldId id="268" r:id="rId9"/>
    <p:sldId id="854" r:id="rId10"/>
    <p:sldId id="394" r:id="rId11"/>
    <p:sldId id="346" r:id="rId12"/>
    <p:sldId id="863" r:id="rId13"/>
    <p:sldId id="270" r:id="rId14"/>
    <p:sldId id="875" r:id="rId15"/>
    <p:sldId id="869" r:id="rId16"/>
    <p:sldId id="402" r:id="rId17"/>
    <p:sldId id="883" r:id="rId18"/>
    <p:sldId id="921" r:id="rId19"/>
    <p:sldId id="891" r:id="rId20"/>
    <p:sldId id="857" r:id="rId21"/>
    <p:sldId id="877" r:id="rId22"/>
    <p:sldId id="894" r:id="rId23"/>
    <p:sldId id="895" r:id="rId24"/>
    <p:sldId id="275" r:id="rId25"/>
    <p:sldId id="878" r:id="rId26"/>
    <p:sldId id="276" r:id="rId27"/>
    <p:sldId id="277" r:id="rId28"/>
    <p:sldId id="437" r:id="rId29"/>
    <p:sldId id="296" r:id="rId30"/>
    <p:sldId id="273" r:id="rId31"/>
    <p:sldId id="299" r:id="rId32"/>
    <p:sldId id="288" r:id="rId33"/>
    <p:sldId id="333" r:id="rId34"/>
    <p:sldId id="912" r:id="rId35"/>
    <p:sldId id="284" r:id="rId36"/>
    <p:sldId id="280" r:id="rId37"/>
    <p:sldId id="282" r:id="rId38"/>
    <p:sldId id="927" r:id="rId39"/>
    <p:sldId id="279" r:id="rId40"/>
    <p:sldId id="929" r:id="rId41"/>
    <p:sldId id="317" r:id="rId42"/>
    <p:sldId id="318" r:id="rId43"/>
    <p:sldId id="901" r:id="rId44"/>
    <p:sldId id="928" r:id="rId45"/>
    <p:sldId id="315" r:id="rId46"/>
    <p:sldId id="323" r:id="rId47"/>
    <p:sldId id="305" r:id="rId48"/>
    <p:sldId id="924" r:id="rId49"/>
    <p:sldId id="917" r:id="rId50"/>
    <p:sldId id="905" r:id="rId51"/>
    <p:sldId id="907" r:id="rId52"/>
    <p:sldId id="904" r:id="rId53"/>
    <p:sldId id="922" r:id="rId54"/>
    <p:sldId id="920" r:id="rId55"/>
  </p:sldIdLst>
  <p:sldSz cx="9144000" cy="5143500" type="screen16x9"/>
  <p:notesSz cx="6858000" cy="9144000"/>
  <p:embeddedFontLst>
    <p:embeddedFont>
      <p:font typeface="Calibri" panose="020F0502020204030204" pitchFamily="34" charset="0"/>
      <p:regular r:id="rId58"/>
      <p:bold r:id="rId58"/>
      <p:italic r:id="rId58"/>
      <p:boldItalic r:id="rId58"/>
    </p:embeddedFont>
    <p:embeddedFont>
      <p:font typeface="Open Sans" panose="020B0606030504020204" pitchFamily="34" charset="0"/>
      <p:regular r:id="rId58"/>
      <p:bold r:id="rId58"/>
      <p:italic r:id="rId58"/>
      <p:boldItalic r:id="rId5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m Taylor" initials="PT" lastIdx="1" clrIdx="0">
    <p:extLst>
      <p:ext uri="{19B8F6BF-5375-455C-9EA6-DF929625EA0E}">
        <p15:presenceInfo xmlns:p15="http://schemas.microsoft.com/office/powerpoint/2012/main" userId="Pam Taylor" providerId="None"/>
      </p:ext>
    </p:extLst>
  </p:cmAuthor>
  <p:cmAuthor id="2" name="Gail Sandler" initials="GS" lastIdx="4" clrIdx="1">
    <p:extLst>
      <p:ext uri="{19B8F6BF-5375-455C-9EA6-DF929625EA0E}">
        <p15:presenceInfo xmlns:p15="http://schemas.microsoft.com/office/powerpoint/2012/main" userId="2b7e9c3f3530ff2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6D00"/>
    <a:srgbClr val="0090B9"/>
    <a:srgbClr val="44545F"/>
    <a:srgbClr val="B1B7BC"/>
    <a:srgbClr val="0A7DA0"/>
    <a:srgbClr val="007C9E"/>
    <a:srgbClr val="004D72"/>
    <a:srgbClr val="004D71"/>
    <a:srgbClr val="45545F"/>
    <a:srgbClr val="1B3764"/>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06" autoAdjust="0"/>
    <p:restoredTop sz="84366" autoAdjust="0"/>
  </p:normalViewPr>
  <p:slideViewPr>
    <p:cSldViewPr snapToGrid="0">
      <p:cViewPr varScale="1">
        <p:scale>
          <a:sx n="132" d="100"/>
          <a:sy n="132" d="100"/>
        </p:scale>
        <p:origin x="496" y="160"/>
      </p:cViewPr>
      <p:guideLst>
        <p:guide orient="horz" pos="1620"/>
        <p:guide pos="2880"/>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Lst>
  </p:outlineViewPr>
  <p:notesTextViewPr>
    <p:cViewPr>
      <p:scale>
        <a:sx n="3" d="2"/>
        <a:sy n="3" d="2"/>
      </p:scale>
      <p:origin x="0" y="0"/>
    </p:cViewPr>
  </p:notesTextViewPr>
  <p:sorterViewPr>
    <p:cViewPr>
      <p:scale>
        <a:sx n="66" d="100"/>
        <a:sy n="66" d="100"/>
      </p:scale>
      <p:origin x="0" y="0"/>
    </p:cViewPr>
  </p:sorterViewPr>
  <p:notesViewPr>
    <p:cSldViewPr snapToGrid="0">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font" Target="NULL"/><Relationship Id="rId5" Type="http://schemas.openxmlformats.org/officeDocument/2006/relationships/slideMaster" Target="slideMasters/slideMaster2.xml"/><Relationship Id="rId61" Type="http://schemas.openxmlformats.org/officeDocument/2006/relationships/viewProps" Target="viewProp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commentAuthors" Target="commentAuthor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handoutMaster" Target="handoutMasters/handoutMaster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s>
</file>

<file path=ppt/_rels/viewProps.xml.rels><?xml version="1.0" encoding="UTF-8" standalone="yes"?>
<Relationships xmlns="http://schemas.openxmlformats.org/package/2006/relationships"><Relationship Id="rId8" Type="http://schemas.openxmlformats.org/officeDocument/2006/relationships/slide" Target="slides/slide16.xml"/><Relationship Id="rId13" Type="http://schemas.openxmlformats.org/officeDocument/2006/relationships/slide" Target="slides/slide23.xml"/><Relationship Id="rId3" Type="http://schemas.openxmlformats.org/officeDocument/2006/relationships/slide" Target="slides/slide4.xml"/><Relationship Id="rId7" Type="http://schemas.openxmlformats.org/officeDocument/2006/relationships/slide" Target="slides/slide11.xml"/><Relationship Id="rId12" Type="http://schemas.openxmlformats.org/officeDocument/2006/relationships/slide" Target="slides/slide22.xml"/><Relationship Id="rId2" Type="http://schemas.openxmlformats.org/officeDocument/2006/relationships/slide" Target="slides/slide3.xml"/><Relationship Id="rId16" Type="http://schemas.openxmlformats.org/officeDocument/2006/relationships/slide" Target="slides/slide49.xml"/><Relationship Id="rId1" Type="http://schemas.openxmlformats.org/officeDocument/2006/relationships/slide" Target="slides/slide2.xml"/><Relationship Id="rId6" Type="http://schemas.openxmlformats.org/officeDocument/2006/relationships/slide" Target="slides/slide9.xml"/><Relationship Id="rId11" Type="http://schemas.openxmlformats.org/officeDocument/2006/relationships/slide" Target="slides/slide21.xml"/><Relationship Id="rId5" Type="http://schemas.openxmlformats.org/officeDocument/2006/relationships/slide" Target="slides/slide8.xml"/><Relationship Id="rId15" Type="http://schemas.openxmlformats.org/officeDocument/2006/relationships/slide" Target="slides/slide45.xml"/><Relationship Id="rId10" Type="http://schemas.openxmlformats.org/officeDocument/2006/relationships/slide" Target="slides/slide20.xml"/><Relationship Id="rId4" Type="http://schemas.openxmlformats.org/officeDocument/2006/relationships/slide" Target="slides/slide5.xml"/><Relationship Id="rId9" Type="http://schemas.openxmlformats.org/officeDocument/2006/relationships/slide" Target="slides/slide17.xml"/><Relationship Id="rId14" Type="http://schemas.openxmlformats.org/officeDocument/2006/relationships/slide" Target="slides/slide3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0F75AEF-6AF8-074D-A4DB-F71FD6F9C37D}" type="datetimeFigureOut">
              <a:rPr lang="en-US" smtClean="0"/>
              <a:t>12/28/22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D5D9A6D-5233-6641-90BA-8328590F05DD}" type="slidenum">
              <a:rPr lang="en-US" smtClean="0"/>
              <a:t>‹#›</a:t>
            </a:fld>
            <a:endParaRPr lang="en-US" dirty="0"/>
          </a:p>
        </p:txBody>
      </p:sp>
    </p:spTree>
    <p:extLst>
      <p:ext uri="{BB962C8B-B14F-4D97-AF65-F5344CB8AC3E}">
        <p14:creationId xmlns:p14="http://schemas.microsoft.com/office/powerpoint/2010/main" val="53854694"/>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png>
</file>

<file path=ppt/media/image10.png>
</file>

<file path=ppt/media/image11.png>
</file>

<file path=ppt/media/image12.png>
</file>

<file path=ppt/media/image13.png>
</file>

<file path=ppt/media/image14.jpg>
</file>

<file path=ppt/media/image15.png>
</file>

<file path=ppt/media/image2.png>
</file>

<file path=ppt/media/image3.sv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6AAE85D-3A3F-7B46-A18E-DF160D9D2CC7}" type="datetimeFigureOut">
              <a:rPr lang="en-US" smtClean="0"/>
              <a:t>12/28/22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0DDA35F-9E58-5D40-92C1-D8C7631003B0}" type="slidenum">
              <a:rPr lang="en-US" smtClean="0"/>
              <a:t>‹#›</a:t>
            </a:fld>
            <a:endParaRPr lang="en-US" dirty="0"/>
          </a:p>
        </p:txBody>
      </p:sp>
    </p:spTree>
    <p:extLst>
      <p:ext uri="{BB962C8B-B14F-4D97-AF65-F5344CB8AC3E}">
        <p14:creationId xmlns:p14="http://schemas.microsoft.com/office/powerpoint/2010/main" val="269031015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fireeye.com/content/dam/fireeye-www/products/pdfs/pf/intel/ds-digital-threat-monitoring.pdf"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oasis-open.github.io/cti-documentation/"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cybermap.kaspersky.com/" TargetMode="External"/><Relationship Id="rId5" Type="http://schemas.openxmlformats.org/officeDocument/2006/relationships/hyperlink" Target="https://threatmap.checkpoint.com/" TargetMode="External"/><Relationship Id="rId4" Type="http://schemas.openxmlformats.org/officeDocument/2006/relationships/hyperlink" Target="https://us-cert.cisa.gov/ais"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www.youtube.com/watch?v=hIUr86pysb4"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csoonline.com/article/3400381/what-is-magecart-how-this-hacker-group-steals-payment-card-data.html"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theverge.com/2020/7/15/21326200/elon-musk-bill-gates-twitter-hack-bitcoin-scam-compromised"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wmx-api-production.s3.amazonaws.com/courses/5721/supplementary/20190401-MCDC_CHW_Information_note_-_Conceptual_Foundations.pdf"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www.mcafee.com/enterprise/en-us/security-awareness/ransomware/what-is-fileless-malware.html"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3" Type="http://schemas.openxmlformats.org/officeDocument/2006/relationships/hyperlink" Target="https://cuckoosandbox.org/" TargetMode="External"/><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scmagazine.com/home/security-news/capital-one-breach-exposes-not-just-data-but-dangers-of-cloud-misconfigurations/"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www.vice.com/en_us/article/jgxd3d/twitter-insider-access-panel-account-hacks-biden-uber-bezos"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www.zdnet.com/article/hacker-gang-behind-garmin-attack-doesnt-have-a-history-of-stealing-user-data/" TargetMode="External"/><Relationship Id="rId3" Type="http://schemas.openxmlformats.org/officeDocument/2006/relationships/hyperlink" Target="https://media.kasperskycontenthub.com/wp-content/uploads/sites/43/2019/11/20151759/KSB2019_APT-predictions-2020_web.pdf" TargetMode="External"/><Relationship Id="rId7" Type="http://schemas.openxmlformats.org/officeDocument/2006/relationships/hyperlink" Target="https://www.digitaltrends.com/mobile/sim-swap-fraud-explained/"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computerworld.com/article/2908504/thegreat-cannon-ofchina-enforcesinternetcensorship.html" TargetMode="External"/><Relationship Id="rId5" Type="http://schemas.openxmlformats.org/officeDocument/2006/relationships/hyperlink" Target="https://www.wired.com/2017/05/wannacry-ransomware-hackers-made-real-amateur-mistakes/" TargetMode="External"/><Relationship Id="rId4" Type="http://schemas.openxmlformats.org/officeDocument/2006/relationships/hyperlink" Target="http://www.slate.com/articles/technology/users/2015/11/sony_employees_on_the_hack_one_year_later.html"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krebsonsecurity.com/2014/02/target-hackers-broke-in-via-hvac-company/"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1</a:t>
            </a:fld>
            <a:endParaRPr lang="en-US" dirty="0"/>
          </a:p>
        </p:txBody>
      </p:sp>
    </p:spTree>
    <p:extLst>
      <p:ext uri="{BB962C8B-B14F-4D97-AF65-F5344CB8AC3E}">
        <p14:creationId xmlns:p14="http://schemas.microsoft.com/office/powerpoint/2010/main" val="40659774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10</a:t>
            </a:fld>
            <a:endParaRPr lang="en-US" dirty="0"/>
          </a:p>
        </p:txBody>
      </p:sp>
    </p:spTree>
    <p:extLst>
      <p:ext uri="{BB962C8B-B14F-4D97-AF65-F5344CB8AC3E}">
        <p14:creationId xmlns:p14="http://schemas.microsoft.com/office/powerpoint/2010/main" val="41399490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b="1" dirty="0"/>
              <a:t>https://</a:t>
            </a:r>
            <a:r>
              <a:rPr lang="en-GB" b="1" dirty="0" err="1"/>
              <a:t>osintframework.com</a:t>
            </a:r>
            <a:r>
              <a:rPr lang="en-GB" b="1" dirty="0"/>
              <a:t>/</a:t>
            </a:r>
          </a:p>
          <a:p>
            <a:endParaRPr lang="en-US" sz="1200" b="0" i="1"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Most commercial providers offer monitoring services, which can include dark web sources (</a:t>
            </a:r>
            <a:r>
              <a:rPr lang="en-US" sz="1200" b="0" i="1" kern="1200" dirty="0">
                <a:solidFill>
                  <a:schemeClr val="tx1"/>
                </a:solidFill>
                <a:effectLst/>
                <a:latin typeface="+mn-lt"/>
                <a:ea typeface="+mn-ea"/>
                <a:cs typeface="+mn-cs"/>
                <a:hlinkClick r:id="rId3"/>
              </a:rPr>
              <a:t>fireeye.com/content/dam/fireeye-www/products/pdfs/pf/intel/ds-digital-threat-monitoring.pdf</a:t>
            </a:r>
            <a:r>
              <a:rPr lang="en-US" sz="1200" b="0" i="1" kern="1200" dirty="0">
                <a:solidFill>
                  <a:schemeClr val="tx1"/>
                </a:solidFill>
                <a:effectLst/>
                <a:latin typeface="+mn-lt"/>
                <a:ea typeface="+mn-ea"/>
                <a:cs typeface="+mn-cs"/>
              </a:rPr>
              <a:t>).</a:t>
            </a:r>
          </a:p>
          <a:p>
            <a:endParaRPr lang="en-US" sz="1200" b="0" i="1"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11</a:t>
            </a:fld>
            <a:endParaRPr lang="en-US" dirty="0"/>
          </a:p>
        </p:txBody>
      </p:sp>
    </p:spTree>
    <p:extLst>
      <p:ext uri="{BB962C8B-B14F-4D97-AF65-F5344CB8AC3E}">
        <p14:creationId xmlns:p14="http://schemas.microsoft.com/office/powerpoint/2010/main" val="11136365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kern="1200" dirty="0">
                <a:solidFill>
                  <a:schemeClr val="tx1"/>
                </a:solidFill>
                <a:effectLst/>
                <a:latin typeface="+mn-lt"/>
                <a:ea typeface="+mn-ea"/>
                <a:cs typeface="+mn-cs"/>
              </a:rPr>
              <a:t>The OASIS CTI framework -</a:t>
            </a:r>
            <a:r>
              <a:rPr lang="en-US" sz="1200" b="0" i="0" kern="1200" dirty="0">
                <a:solidFill>
                  <a:schemeClr val="tx1"/>
                </a:solidFill>
                <a:effectLst/>
                <a:latin typeface="+mn-lt"/>
                <a:ea typeface="+mn-ea"/>
                <a:cs typeface="+mn-cs"/>
                <a:hlinkClick r:id="rId3"/>
              </a:rPr>
              <a:t>oasis-open.github.io/cti-documentation</a:t>
            </a:r>
            <a:r>
              <a:rPr lang="en-US" sz="1200" b="0" i="0" kern="1200" dirty="0">
                <a:solidFill>
                  <a:schemeClr val="tx1"/>
                </a:solidFill>
                <a:effectLst/>
                <a:latin typeface="+mn-lt"/>
                <a:ea typeface="+mn-ea"/>
                <a:cs typeface="+mn-cs"/>
              </a:rPr>
              <a:t> All about STIX and TAXII</a:t>
            </a:r>
          </a:p>
          <a:p>
            <a:pPr algn="l"/>
            <a:r>
              <a:rPr lang="en-US" sz="1200" b="1" i="0" u="sng" kern="1200" dirty="0">
                <a:solidFill>
                  <a:schemeClr val="tx1"/>
                </a:solidFill>
                <a:effectLst/>
                <a:latin typeface="+mn-lt"/>
                <a:ea typeface="+mn-ea"/>
                <a:cs typeface="+mn-cs"/>
              </a:rPr>
              <a:t>Automated Indicator Sharing (AIS)</a:t>
            </a:r>
            <a:r>
              <a:rPr lang="en-US" sz="1200" b="0" i="0" kern="1200" dirty="0">
                <a:solidFill>
                  <a:schemeClr val="tx1"/>
                </a:solidFill>
                <a:effectLst/>
                <a:latin typeface="+mn-lt"/>
                <a:ea typeface="+mn-ea"/>
                <a:cs typeface="+mn-cs"/>
              </a:rPr>
              <a:t> is a service offered to companies to participate in threat intelligence sharing (</a:t>
            </a:r>
            <a:r>
              <a:rPr lang="en-US" sz="1200" b="0" i="0" kern="1200" dirty="0">
                <a:solidFill>
                  <a:schemeClr val="tx1"/>
                </a:solidFill>
                <a:effectLst/>
                <a:latin typeface="+mn-lt"/>
                <a:ea typeface="+mn-ea"/>
                <a:cs typeface="+mn-cs"/>
                <a:hlinkClick r:id="rId4"/>
              </a:rPr>
              <a:t>us-cert.gov/ais</a:t>
            </a:r>
            <a:r>
              <a:rPr lang="en-US" sz="1200" b="0" i="0" kern="1200" dirty="0">
                <a:solidFill>
                  <a:schemeClr val="tx1"/>
                </a:solidFill>
                <a:effectLst/>
                <a:latin typeface="+mn-lt"/>
                <a:ea typeface="+mn-ea"/>
                <a:cs typeface="+mn-cs"/>
              </a:rPr>
              <a:t>). It is especially aimed at ISACs, but private companies can join too. AIS is based on the STIX and TAXII standards and protocols. </a:t>
            </a:r>
          </a:p>
          <a:p>
            <a:pPr algn="l"/>
            <a:endParaRPr lang="en-GB" i="0" dirty="0"/>
          </a:p>
          <a:p>
            <a:pPr algn="l"/>
            <a:r>
              <a:rPr lang="en-GB" b="0" i="0" dirty="0">
                <a:solidFill>
                  <a:srgbClr val="45545F"/>
                </a:solidFill>
                <a:effectLst/>
                <a:latin typeface="Open Sans" panose="020B0606030504020204" pitchFamily="34" charset="0"/>
              </a:rPr>
              <a:t>Threat map examples, such as </a:t>
            </a:r>
            <a:r>
              <a:rPr lang="en-GB" b="0" i="0" dirty="0" err="1">
                <a:solidFill>
                  <a:srgbClr val="45545F"/>
                </a:solidFill>
                <a:effectLst/>
                <a:latin typeface="Open Sans" panose="020B0606030504020204" pitchFamily="34" charset="0"/>
              </a:rPr>
              <a:t>CheckPoint's</a:t>
            </a:r>
            <a:r>
              <a:rPr lang="en-GB" b="0" i="0" dirty="0">
                <a:solidFill>
                  <a:srgbClr val="45545F"/>
                </a:solidFill>
                <a:effectLst/>
                <a:latin typeface="Open Sans" panose="020B0606030504020204" pitchFamily="34" charset="0"/>
              </a:rPr>
              <a:t> (</a:t>
            </a:r>
            <a:r>
              <a:rPr lang="en-GB" b="0" i="0" dirty="0">
                <a:solidFill>
                  <a:srgbClr val="007C9E"/>
                </a:solidFill>
                <a:effectLst/>
                <a:latin typeface="Open Sans" panose="020B0606030504020204" pitchFamily="34" charset="0"/>
                <a:hlinkClick r:id="rId5"/>
              </a:rPr>
              <a:t>threatmap.checkpoint.com</a:t>
            </a:r>
            <a:r>
              <a:rPr lang="en-GB" b="0" i="0" dirty="0">
                <a:solidFill>
                  <a:srgbClr val="45545F"/>
                </a:solidFill>
                <a:effectLst/>
                <a:latin typeface="Open Sans" panose="020B0606030504020204" pitchFamily="34" charset="0"/>
              </a:rPr>
              <a:t>). Kaspersky's is visually impressive too (</a:t>
            </a:r>
            <a:r>
              <a:rPr lang="en-GB" b="0" i="0" dirty="0">
                <a:solidFill>
                  <a:srgbClr val="007C9E"/>
                </a:solidFill>
                <a:effectLst/>
                <a:latin typeface="Open Sans" panose="020B0606030504020204" pitchFamily="34" charset="0"/>
                <a:hlinkClick r:id="rId6"/>
              </a:rPr>
              <a:t>cybermap.kaspersky.com</a:t>
            </a:r>
            <a:r>
              <a:rPr lang="en-GB" b="0" i="0" dirty="0">
                <a:solidFill>
                  <a:srgbClr val="45545F"/>
                </a:solidFill>
                <a:effectLst/>
                <a:latin typeface="Open Sans" panose="020B0606030504020204" pitchFamily="34" charset="0"/>
              </a:rPr>
              <a:t>).</a:t>
            </a:r>
            <a:endParaRPr lang="en-GB" i="0" dirty="0"/>
          </a:p>
          <a:p>
            <a:endParaRPr lang="en-US" i="0" dirty="0"/>
          </a:p>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12</a:t>
            </a:fld>
            <a:endParaRPr lang="en-US" dirty="0"/>
          </a:p>
        </p:txBody>
      </p:sp>
    </p:spTree>
    <p:extLst>
      <p:ext uri="{BB962C8B-B14F-4D97-AF65-F5344CB8AC3E}">
        <p14:creationId xmlns:p14="http://schemas.microsoft.com/office/powerpoint/2010/main" val="42097812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Answers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1. </a:t>
            </a:r>
            <a:r>
              <a:rPr lang="en-US" b="0" dirty="0"/>
              <a:t>b </a:t>
            </a:r>
            <a:endParaRPr lang="en-US" b="0" i="0" dirty="0">
              <a:effectLst/>
            </a:endParaRPr>
          </a:p>
          <a:p>
            <a:r>
              <a:rPr lang="en-US" dirty="0"/>
              <a:t>2. </a:t>
            </a:r>
            <a:r>
              <a:rPr lang="en-US" sz="1200" i="0" kern="1200" dirty="0">
                <a:solidFill>
                  <a:schemeClr val="tx1"/>
                </a:solidFill>
                <a:effectLst/>
                <a:latin typeface="+mn-lt"/>
                <a:ea typeface="+mn-ea"/>
                <a:cs typeface="+mn-cs"/>
              </a:rPr>
              <a:t>b (Adam</a:t>
            </a:r>
            <a:r>
              <a:rPr lang="en-US" sz="1200" i="1" kern="1200" dirty="0">
                <a:solidFill>
                  <a:schemeClr val="tx1"/>
                </a:solidFill>
                <a:effectLst/>
                <a:latin typeface="+mn-lt"/>
                <a:ea typeface="+mn-ea"/>
                <a:cs typeface="+mn-cs"/>
              </a:rPr>
              <a:t> should look for one or more threat feeds that match</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the type of information he is looking for. Open threat feeds exist</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that typically use STIX and TAXII to encode and transfer feed</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data to multiple tools in an open format. None of the other feed</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types here would meet Adam’s needs.)</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13</a:t>
            </a:fld>
            <a:endParaRPr lang="en-US" dirty="0"/>
          </a:p>
        </p:txBody>
      </p:sp>
    </p:spTree>
    <p:extLst>
      <p:ext uri="{BB962C8B-B14F-4D97-AF65-F5344CB8AC3E}">
        <p14:creationId xmlns:p14="http://schemas.microsoft.com/office/powerpoint/2010/main" val="4596519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DDA35F-9E58-5D40-92C1-D8C7631003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670126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www.youtube.com</a:t>
            </a:r>
            <a:r>
              <a:rPr lang="en-US" dirty="0"/>
              <a:t>/</a:t>
            </a:r>
            <a:r>
              <a:rPr lang="en-US" dirty="0" err="1"/>
              <a:t>watch?v</a:t>
            </a:r>
            <a:r>
              <a:rPr lang="en-US" dirty="0"/>
              <a:t>=</a:t>
            </a:r>
            <a:r>
              <a:rPr lang="en-US" dirty="0" err="1"/>
              <a:t>BEHl2lAuWCk</a:t>
            </a:r>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15</a:t>
            </a:fld>
            <a:endParaRPr lang="en-US" dirty="0"/>
          </a:p>
        </p:txBody>
      </p:sp>
    </p:spTree>
    <p:extLst>
      <p:ext uri="{BB962C8B-B14F-4D97-AF65-F5344CB8AC3E}">
        <p14:creationId xmlns:p14="http://schemas.microsoft.com/office/powerpoint/2010/main" val="320628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solidFill>
                <a:srgbClr val="45545F"/>
              </a:solidFill>
              <a:effectLst/>
              <a:latin typeface="Open Sans" panose="020B0606030504020204" pitchFamily="34" charset="0"/>
            </a:endParaRPr>
          </a:p>
        </p:txBody>
      </p:sp>
      <p:sp>
        <p:nvSpPr>
          <p:cNvPr id="4" name="Slide Number Placeholder 3"/>
          <p:cNvSpPr>
            <a:spLocks noGrp="1"/>
          </p:cNvSpPr>
          <p:nvPr>
            <p:ph type="sldNum" sz="quarter" idx="5"/>
          </p:nvPr>
        </p:nvSpPr>
        <p:spPr/>
        <p:txBody>
          <a:bodyPr/>
          <a:lstStyle/>
          <a:p>
            <a:fld id="{F0DDA35F-9E58-5D40-92C1-D8C7631003B0}" type="slidenum">
              <a:rPr lang="en-US" smtClean="0"/>
              <a:t>16</a:t>
            </a:fld>
            <a:endParaRPr lang="en-US" dirty="0"/>
          </a:p>
        </p:txBody>
      </p:sp>
    </p:spTree>
    <p:extLst>
      <p:ext uri="{BB962C8B-B14F-4D97-AF65-F5344CB8AC3E}">
        <p14:creationId xmlns:p14="http://schemas.microsoft.com/office/powerpoint/2010/main" val="12390480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17</a:t>
            </a:fld>
            <a:endParaRPr lang="en-US" dirty="0"/>
          </a:p>
        </p:txBody>
      </p:sp>
    </p:spTree>
    <p:extLst>
      <p:ext uri="{BB962C8B-B14F-4D97-AF65-F5344CB8AC3E}">
        <p14:creationId xmlns:p14="http://schemas.microsoft.com/office/powerpoint/2010/main" val="12163721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18</a:t>
            </a:fld>
            <a:endParaRPr lang="en-US" dirty="0"/>
          </a:p>
        </p:txBody>
      </p:sp>
    </p:spTree>
    <p:extLst>
      <p:ext uri="{BB962C8B-B14F-4D97-AF65-F5344CB8AC3E}">
        <p14:creationId xmlns:p14="http://schemas.microsoft.com/office/powerpoint/2010/main" val="7079488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Professor Messer video on Impersonation (5:39)</a:t>
            </a:r>
          </a:p>
          <a:p>
            <a:r>
              <a:rPr lang="en-US" sz="1200" u="sng" kern="1200" dirty="0">
                <a:solidFill>
                  <a:schemeClr val="tx1"/>
                </a:solidFill>
                <a:effectLst/>
                <a:latin typeface="+mn-lt"/>
                <a:ea typeface="+mn-ea"/>
                <a:cs typeface="+mn-cs"/>
                <a:hlinkClick r:id="rId3"/>
              </a:rPr>
              <a:t>https://www.youtube.com/watch?v=hIUr86pysb4</a:t>
            </a:r>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19</a:t>
            </a:fld>
            <a:endParaRPr lang="en-US" dirty="0"/>
          </a:p>
        </p:txBody>
      </p:sp>
    </p:spTree>
    <p:extLst>
      <p:ext uri="{BB962C8B-B14F-4D97-AF65-F5344CB8AC3E}">
        <p14:creationId xmlns:p14="http://schemas.microsoft.com/office/powerpoint/2010/main" val="359235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2</a:t>
            </a:fld>
            <a:endParaRPr lang="en-US" dirty="0"/>
          </a:p>
        </p:txBody>
      </p:sp>
    </p:spTree>
    <p:extLst>
      <p:ext uri="{BB962C8B-B14F-4D97-AF65-F5344CB8AC3E}">
        <p14:creationId xmlns:p14="http://schemas.microsoft.com/office/powerpoint/2010/main" val="10681119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051953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21</a:t>
            </a:fld>
            <a:endParaRPr lang="en-US" dirty="0"/>
          </a:p>
        </p:txBody>
      </p:sp>
    </p:spTree>
    <p:extLst>
      <p:ext uri="{BB962C8B-B14F-4D97-AF65-F5344CB8AC3E}">
        <p14:creationId xmlns:p14="http://schemas.microsoft.com/office/powerpoint/2010/main" val="28625892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a:solidFill>
                  <a:schemeClr val="tx1"/>
                </a:solidFill>
                <a:effectLst/>
                <a:latin typeface="+mn-lt"/>
                <a:ea typeface="+mn-ea"/>
                <a:cs typeface="+mn-cs"/>
                <a:hlinkClick r:id="rId3"/>
              </a:rPr>
              <a:t>csoonline.com/article/3400381/what-is-magecart-how-this-hacker-group-steals-payment-card-data.html</a:t>
            </a:r>
            <a:endParaRPr lang="en-US" dirty="0"/>
          </a:p>
        </p:txBody>
      </p:sp>
    </p:spTree>
    <p:extLst>
      <p:ext uri="{BB962C8B-B14F-4D97-AF65-F5344CB8AC3E}">
        <p14:creationId xmlns:p14="http://schemas.microsoft.com/office/powerpoint/2010/main" val="17533399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45545F"/>
                </a:solidFill>
                <a:effectLst/>
                <a:latin typeface="Open Sans" panose="020B0606030504020204" pitchFamily="34" charset="0"/>
              </a:rPr>
              <a:t>The Twitter hack to persuade people to buy fake cryptocurrency via injected tweets from high-profile individuals is one example of a non-political influence campaign, albeit a short-lived one (</a:t>
            </a:r>
            <a:r>
              <a:rPr lang="en-GB" b="0" i="0" dirty="0">
                <a:solidFill>
                  <a:srgbClr val="007C9E"/>
                </a:solidFill>
                <a:effectLst/>
                <a:latin typeface="Open Sans" panose="020B0606030504020204" pitchFamily="34" charset="0"/>
                <a:hlinkClick r:id="rId3"/>
              </a:rPr>
              <a:t>theverge.com/2020/7/15/21326200/elon-musk-bill-gates-twitter-hack-bitcoin-scam-compromised</a:t>
            </a:r>
            <a:r>
              <a:rPr lang="en-GB" b="0" i="0" dirty="0">
                <a:solidFill>
                  <a:srgbClr val="45545F"/>
                </a:solidFill>
                <a:effectLst/>
                <a:latin typeface="Open Sans" panose="020B0606030504020204" pitchFamily="34" charset="0"/>
              </a:rPr>
              <a:t>).</a:t>
            </a:r>
          </a:p>
          <a:p>
            <a:endParaRPr lang="en-GB" b="0" i="0" dirty="0">
              <a:solidFill>
                <a:srgbClr val="45545F"/>
              </a:solidFill>
              <a:effectLst/>
              <a:latin typeface="Open Sans" panose="020B0606030504020204" pitchFamily="34" charset="0"/>
            </a:endParaRPr>
          </a:p>
          <a:p>
            <a:r>
              <a:rPr lang="en-US" sz="1200" b="0" i="0" u="sng" kern="1200" dirty="0">
                <a:solidFill>
                  <a:schemeClr val="tx1"/>
                </a:solidFill>
                <a:effectLst/>
                <a:latin typeface="+mn-lt"/>
                <a:ea typeface="+mn-ea"/>
                <a:cs typeface="+mn-cs"/>
                <a:hlinkClick r:id="rId4"/>
              </a:rPr>
              <a:t>assets.publishing.service.gov.uk/government/uploads/system/uploads/attachment_data/file/840513/20190401-MCDC_CHW_Information_note_-_Conceptual_Foundations.pdf</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i="0" dirty="0"/>
          </a:p>
        </p:txBody>
      </p:sp>
    </p:spTree>
    <p:extLst>
      <p:ext uri="{BB962C8B-B14F-4D97-AF65-F5344CB8AC3E}">
        <p14:creationId xmlns:p14="http://schemas.microsoft.com/office/powerpoint/2010/main" val="19806283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25</a:t>
            </a:fld>
            <a:endParaRPr lang="en-US" dirty="0"/>
          </a:p>
        </p:txBody>
      </p:sp>
    </p:spTree>
    <p:extLst>
      <p:ext uri="{BB962C8B-B14F-4D97-AF65-F5344CB8AC3E}">
        <p14:creationId xmlns:p14="http://schemas.microsoft.com/office/powerpoint/2010/main" val="3200009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26</a:t>
            </a:fld>
            <a:endParaRPr lang="en-US" dirty="0"/>
          </a:p>
        </p:txBody>
      </p:sp>
    </p:spTree>
    <p:extLst>
      <p:ext uri="{BB962C8B-B14F-4D97-AF65-F5344CB8AC3E}">
        <p14:creationId xmlns:p14="http://schemas.microsoft.com/office/powerpoint/2010/main" val="291629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27</a:t>
            </a:fld>
            <a:endParaRPr lang="en-US" dirty="0"/>
          </a:p>
        </p:txBody>
      </p:sp>
    </p:spTree>
    <p:extLst>
      <p:ext uri="{BB962C8B-B14F-4D97-AF65-F5344CB8AC3E}">
        <p14:creationId xmlns:p14="http://schemas.microsoft.com/office/powerpoint/2010/main" val="3544977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28</a:t>
            </a:fld>
            <a:endParaRPr lang="en-US" dirty="0"/>
          </a:p>
        </p:txBody>
      </p:sp>
    </p:spTree>
    <p:extLst>
      <p:ext uri="{BB962C8B-B14F-4D97-AF65-F5344CB8AC3E}">
        <p14:creationId xmlns:p14="http://schemas.microsoft.com/office/powerpoint/2010/main" val="7020195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29</a:t>
            </a:fld>
            <a:endParaRPr lang="en-US" dirty="0"/>
          </a:p>
        </p:txBody>
      </p:sp>
    </p:spTree>
    <p:extLst>
      <p:ext uri="{BB962C8B-B14F-4D97-AF65-F5344CB8AC3E}">
        <p14:creationId xmlns:p14="http://schemas.microsoft.com/office/powerpoint/2010/main" val="21466773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a:solidFill>
                  <a:schemeClr val="tx1"/>
                </a:solidFill>
                <a:effectLst/>
                <a:latin typeface="+mn-lt"/>
                <a:ea typeface="+mn-ea"/>
                <a:cs typeface="+mn-cs"/>
                <a:hlinkClick r:id="rId3"/>
              </a:rPr>
              <a:t>mcafee.com/enterprise/en-us/security-awareness/ransomware/what-is-fileless-malware.html</a:t>
            </a:r>
            <a:r>
              <a:rPr lang="en-US" dirty="0">
                <a:effectLst/>
              </a:rPr>
              <a:t> </a:t>
            </a:r>
            <a:endParaRPr lang="en-US" dirty="0"/>
          </a:p>
        </p:txBody>
      </p:sp>
    </p:spTree>
    <p:extLst>
      <p:ext uri="{BB962C8B-B14F-4D97-AF65-F5344CB8AC3E}">
        <p14:creationId xmlns:p14="http://schemas.microsoft.com/office/powerpoint/2010/main" val="1400608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3</a:t>
            </a:fld>
            <a:endParaRPr lang="en-US" dirty="0"/>
          </a:p>
        </p:txBody>
      </p:sp>
    </p:spTree>
    <p:extLst>
      <p:ext uri="{BB962C8B-B14F-4D97-AF65-F5344CB8AC3E}">
        <p14:creationId xmlns:p14="http://schemas.microsoft.com/office/powerpoint/2010/main" val="27427647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31</a:t>
            </a:fld>
            <a:endParaRPr lang="en-US" dirty="0"/>
          </a:p>
        </p:txBody>
      </p:sp>
    </p:spTree>
    <p:extLst>
      <p:ext uri="{BB962C8B-B14F-4D97-AF65-F5344CB8AC3E}">
        <p14:creationId xmlns:p14="http://schemas.microsoft.com/office/powerpoint/2010/main" val="27573057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32</a:t>
            </a:fld>
            <a:endParaRPr lang="en-US" dirty="0"/>
          </a:p>
        </p:txBody>
      </p:sp>
    </p:spTree>
    <p:extLst>
      <p:ext uri="{BB962C8B-B14F-4D97-AF65-F5344CB8AC3E}">
        <p14:creationId xmlns:p14="http://schemas.microsoft.com/office/powerpoint/2010/main" val="27473487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33</a:t>
            </a:fld>
            <a:endParaRPr lang="en-US" dirty="0"/>
          </a:p>
        </p:txBody>
      </p:sp>
    </p:spTree>
    <p:extLst>
      <p:ext uri="{BB962C8B-B14F-4D97-AF65-F5344CB8AC3E}">
        <p14:creationId xmlns:p14="http://schemas.microsoft.com/office/powerpoint/2010/main" val="41737614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34</a:t>
            </a:fld>
            <a:endParaRPr lang="en-US" dirty="0"/>
          </a:p>
        </p:txBody>
      </p:sp>
    </p:spTree>
    <p:extLst>
      <p:ext uri="{BB962C8B-B14F-4D97-AF65-F5344CB8AC3E}">
        <p14:creationId xmlns:p14="http://schemas.microsoft.com/office/powerpoint/2010/main" val="13051191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www.comparitech.com</a:t>
            </a:r>
            <a:r>
              <a:rPr lang="en-US" dirty="0"/>
              <a:t>/net-admin/remote-access-trojan-rat/</a:t>
            </a:r>
          </a:p>
        </p:txBody>
      </p:sp>
      <p:sp>
        <p:nvSpPr>
          <p:cNvPr id="4" name="Slide Number Placeholder 3"/>
          <p:cNvSpPr>
            <a:spLocks noGrp="1"/>
          </p:cNvSpPr>
          <p:nvPr>
            <p:ph type="sldNum" sz="quarter" idx="5"/>
          </p:nvPr>
        </p:nvSpPr>
        <p:spPr/>
        <p:txBody>
          <a:bodyPr/>
          <a:lstStyle/>
          <a:p>
            <a:fld id="{F0DDA35F-9E58-5D40-92C1-D8C7631003B0}" type="slidenum">
              <a:rPr lang="en-US" smtClean="0"/>
              <a:t>35</a:t>
            </a:fld>
            <a:endParaRPr lang="en-US" dirty="0"/>
          </a:p>
        </p:txBody>
      </p:sp>
    </p:spTree>
    <p:extLst>
      <p:ext uri="{BB962C8B-B14F-4D97-AF65-F5344CB8AC3E}">
        <p14:creationId xmlns:p14="http://schemas.microsoft.com/office/powerpoint/2010/main" val="7370738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37</a:t>
            </a:fld>
            <a:endParaRPr lang="en-US" dirty="0"/>
          </a:p>
        </p:txBody>
      </p:sp>
    </p:spTree>
    <p:extLst>
      <p:ext uri="{BB962C8B-B14F-4D97-AF65-F5344CB8AC3E}">
        <p14:creationId xmlns:p14="http://schemas.microsoft.com/office/powerpoint/2010/main" val="161959775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www.crowdstrike.com</a:t>
            </a:r>
            <a:r>
              <a:rPr lang="en-US" dirty="0"/>
              <a:t>/cybersecurity-101/malware/rootkits/</a:t>
            </a:r>
          </a:p>
        </p:txBody>
      </p:sp>
      <p:sp>
        <p:nvSpPr>
          <p:cNvPr id="4" name="Slide Number Placeholder 3"/>
          <p:cNvSpPr>
            <a:spLocks noGrp="1"/>
          </p:cNvSpPr>
          <p:nvPr>
            <p:ph type="sldNum" sz="quarter" idx="5"/>
          </p:nvPr>
        </p:nvSpPr>
        <p:spPr/>
        <p:txBody>
          <a:bodyPr/>
          <a:lstStyle/>
          <a:p>
            <a:fld id="{F0DDA35F-9E58-5D40-92C1-D8C7631003B0}" type="slidenum">
              <a:rPr lang="en-US" smtClean="0"/>
              <a:t>38</a:t>
            </a:fld>
            <a:endParaRPr lang="en-US" dirty="0"/>
          </a:p>
        </p:txBody>
      </p:sp>
    </p:spTree>
    <p:extLst>
      <p:ext uri="{BB962C8B-B14F-4D97-AF65-F5344CB8AC3E}">
        <p14:creationId xmlns:p14="http://schemas.microsoft.com/office/powerpoint/2010/main" val="27876979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DDA35F-9E58-5D40-92C1-D8C7631003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336150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40</a:t>
            </a:fld>
            <a:endParaRPr lang="en-US" dirty="0"/>
          </a:p>
        </p:txBody>
      </p:sp>
    </p:spTree>
    <p:extLst>
      <p:ext uri="{BB962C8B-B14F-4D97-AF65-F5344CB8AC3E}">
        <p14:creationId xmlns:p14="http://schemas.microsoft.com/office/powerpoint/2010/main" val="43738690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41</a:t>
            </a:fld>
            <a:endParaRPr lang="en-US" dirty="0"/>
          </a:p>
        </p:txBody>
      </p:sp>
    </p:spTree>
    <p:extLst>
      <p:ext uri="{BB962C8B-B14F-4D97-AF65-F5344CB8AC3E}">
        <p14:creationId xmlns:p14="http://schemas.microsoft.com/office/powerpoint/2010/main" val="2240103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Image Placeholder 3">
            <a:extLst>
              <a:ext uri="{FF2B5EF4-FFF2-40B4-BE49-F238E27FC236}">
                <a16:creationId xmlns:a16="http://schemas.microsoft.com/office/drawing/2014/main" id="{9131B7AC-AF76-401B-A457-6330BD896F62}"/>
              </a:ext>
            </a:extLst>
          </p:cNvPr>
          <p:cNvSpPr>
            <a:spLocks noGrp="1" noRot="1" noChangeAspect="1"/>
          </p:cNvSpPr>
          <p:nvPr>
            <p:ph type="sldImg"/>
          </p:nvPr>
        </p:nvSpPr>
        <p:spPr/>
      </p:sp>
      <p:sp>
        <p:nvSpPr>
          <p:cNvPr id="5" name="Notes Placeholder 4">
            <a:extLst>
              <a:ext uri="{FF2B5EF4-FFF2-40B4-BE49-F238E27FC236}">
                <a16:creationId xmlns:a16="http://schemas.microsoft.com/office/drawing/2014/main" id="{1319BF29-5B42-4FF7-A353-4A68355D5287}"/>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674915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42</a:t>
            </a:fld>
            <a:endParaRPr lang="en-US" dirty="0"/>
          </a:p>
        </p:txBody>
      </p:sp>
    </p:spTree>
    <p:extLst>
      <p:ext uri="{BB962C8B-B14F-4D97-AF65-F5344CB8AC3E}">
        <p14:creationId xmlns:p14="http://schemas.microsoft.com/office/powerpoint/2010/main" val="414426889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43</a:t>
            </a:fld>
            <a:endParaRPr lang="en-US" dirty="0"/>
          </a:p>
        </p:txBody>
      </p:sp>
    </p:spTree>
    <p:extLst>
      <p:ext uri="{BB962C8B-B14F-4D97-AF65-F5344CB8AC3E}">
        <p14:creationId xmlns:p14="http://schemas.microsoft.com/office/powerpoint/2010/main" val="140196994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trinket.io</a:t>
            </a:r>
            <a:r>
              <a:rPr lang="en-US" dirty="0"/>
              <a:t>/python3/c47ff05883</a:t>
            </a:r>
          </a:p>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44</a:t>
            </a:fld>
            <a:endParaRPr lang="en-US" dirty="0"/>
          </a:p>
        </p:txBody>
      </p:sp>
    </p:spTree>
    <p:extLst>
      <p:ext uri="{BB962C8B-B14F-4D97-AF65-F5344CB8AC3E}">
        <p14:creationId xmlns:p14="http://schemas.microsoft.com/office/powerpoint/2010/main" val="37601301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a:solidFill>
                  <a:schemeClr val="tx1"/>
                </a:solidFill>
                <a:effectLst/>
                <a:latin typeface="+mn-lt"/>
                <a:ea typeface="+mn-ea"/>
                <a:cs typeface="+mn-cs"/>
                <a:hlinkClick r:id="rId3"/>
              </a:rPr>
              <a:t>cuckoosandbox.org</a:t>
            </a: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DDA35F-9E58-5D40-92C1-D8C7631003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6847299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Answers:</a:t>
            </a:r>
          </a:p>
          <a:p>
            <a:r>
              <a:rPr lang="en-US" b="0" dirty="0"/>
              <a:t>1. c</a:t>
            </a:r>
          </a:p>
          <a:p>
            <a:r>
              <a:rPr lang="en-US" sz="1200" i="1" kern="1200" dirty="0">
                <a:solidFill>
                  <a:schemeClr val="tx1"/>
                </a:solidFill>
                <a:effectLst/>
                <a:latin typeface="+mn-lt"/>
                <a:ea typeface="+mn-ea"/>
                <a:cs typeface="+mn-cs"/>
              </a:rPr>
              <a:t>2. </a:t>
            </a:r>
            <a:r>
              <a:rPr lang="en-US" sz="1200" i="0" kern="1200" dirty="0">
                <a:solidFill>
                  <a:schemeClr val="tx1"/>
                </a:solidFill>
                <a:effectLst/>
                <a:latin typeface="+mn-lt"/>
                <a:ea typeface="+mn-ea"/>
                <a:cs typeface="+mn-cs"/>
              </a:rPr>
              <a:t>d. Prepending is one of the stranger terms that appear on the CompTIA Security+ exam and is not a commonly used phrase in</a:t>
            </a:r>
          </a:p>
          <a:p>
            <a:r>
              <a:rPr lang="en-US" sz="1200" i="0" kern="1200" dirty="0">
                <a:solidFill>
                  <a:schemeClr val="tx1"/>
                </a:solidFill>
                <a:effectLst/>
                <a:latin typeface="+mn-lt"/>
                <a:ea typeface="+mn-ea"/>
                <a:cs typeface="+mn-cs"/>
              </a:rPr>
              <a:t>the industry. Thus, you need to know that when it is used for this exam it can mean one of three things: adding an expression</a:t>
            </a:r>
          </a:p>
          <a:p>
            <a:r>
              <a:rPr lang="en-US" sz="1200" i="0" kern="1200" dirty="0">
                <a:solidFill>
                  <a:schemeClr val="tx1"/>
                </a:solidFill>
                <a:effectLst/>
                <a:latin typeface="+mn-lt"/>
                <a:ea typeface="+mn-ea"/>
                <a:cs typeface="+mn-cs"/>
              </a:rPr>
              <a:t>or phrase to an email, subject line, or headers to either protect or fool users. They also note that it can be used when adding</a:t>
            </a:r>
          </a:p>
          <a:p>
            <a:r>
              <a:rPr lang="en-US" sz="1200" i="0" kern="1200" dirty="0">
                <a:solidFill>
                  <a:schemeClr val="tx1"/>
                </a:solidFill>
                <a:effectLst/>
                <a:latin typeface="+mn-lt"/>
                <a:ea typeface="+mn-ea"/>
                <a:cs typeface="+mn-cs"/>
              </a:rPr>
              <a:t>data as part of an attack, and that social engineers may “prepend” information by inserting it into conversation to get targets to think about things the attacker wants them to. </a:t>
            </a:r>
            <a:r>
              <a:rPr lang="en-US" sz="1200" i="0" kern="1200" dirty="0" err="1">
                <a:solidFill>
                  <a:schemeClr val="tx1"/>
                </a:solidFill>
                <a:effectLst/>
                <a:latin typeface="+mn-lt"/>
                <a:ea typeface="+mn-ea"/>
                <a:cs typeface="+mn-cs"/>
              </a:rPr>
              <a:t>Pretexing</a:t>
            </a:r>
            <a:r>
              <a:rPr lang="en-US" sz="1200" i="0" kern="1200" dirty="0">
                <a:solidFill>
                  <a:schemeClr val="tx1"/>
                </a:solidFill>
                <a:effectLst/>
                <a:latin typeface="+mn-lt"/>
                <a:ea typeface="+mn-ea"/>
                <a:cs typeface="+mn-cs"/>
              </a:rPr>
              <a:t> is a social engineering technique where attackers use a reason that is intended to be believable to the target for what they are doing. SQL injection is attempts to add SQL code to a web query to gain additional access or data. Prepending is used to cover a wide variety of techniques in the Security+ exam outline that focus on adding information or data to existing content.</a:t>
            </a:r>
          </a:p>
          <a:p>
            <a:pPr marL="228600" marR="0" lvl="0" indent="-228600" algn="l" defTabSz="457200" rtl="0" eaLnBrk="1" fontAlgn="auto" latinLnBrk="0" hangingPunct="1">
              <a:lnSpc>
                <a:spcPct val="100000"/>
              </a:lnSpc>
              <a:spcBef>
                <a:spcPts val="0"/>
              </a:spcBef>
              <a:spcAft>
                <a:spcPts val="0"/>
              </a:spcAft>
              <a:buClrTx/>
              <a:buSzTx/>
              <a:buFontTx/>
              <a:buAutoNum type="arabicPeriod"/>
              <a:tabLst/>
              <a:defRPr/>
            </a:pPr>
            <a:endParaRPr lang="en-US" b="0" i="0" dirty="0"/>
          </a:p>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46</a:t>
            </a:fld>
            <a:endParaRPr lang="en-US" dirty="0"/>
          </a:p>
        </p:txBody>
      </p:sp>
    </p:spTree>
    <p:extLst>
      <p:ext uri="{BB962C8B-B14F-4D97-AF65-F5344CB8AC3E}">
        <p14:creationId xmlns:p14="http://schemas.microsoft.com/office/powerpoint/2010/main" val="157911140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Answers: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1. </a:t>
            </a:r>
            <a:r>
              <a:rPr lang="en-US" b="0" dirty="0"/>
              <a:t>This is likely to be a social engineering attempt. The help desk should not give out any information or add an account without confirming the caller's identity.</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2. </a:t>
            </a:r>
            <a:r>
              <a:rPr lang="en-US" b="0" dirty="0"/>
              <a:t>This is a social engineering attempt utilizing a watering hole attack and/or </a:t>
            </a:r>
            <a:r>
              <a:rPr lang="en-US" b="0" dirty="0" err="1"/>
              <a:t>malvertising</a:t>
            </a:r>
            <a:r>
              <a:rPr lang="en-US" b="0" dirty="0"/>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3. This is most likely legitimate because you recognize her voice. </a:t>
            </a:r>
            <a:r>
              <a:rPr lang="en-US" b="0" dirty="0"/>
              <a:t>A fairly safe approach would be to contact the CEO back on a known mobile number.</a:t>
            </a:r>
          </a:p>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DDA35F-9E58-5D40-92C1-D8C7631003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5608088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0DDA35F-9E58-5D40-92C1-D8C7631003B0}"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731181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49</a:t>
            </a:fld>
            <a:endParaRPr lang="en-US" dirty="0"/>
          </a:p>
        </p:txBody>
      </p:sp>
    </p:spTree>
    <p:extLst>
      <p:ext uri="{BB962C8B-B14F-4D97-AF65-F5344CB8AC3E}">
        <p14:creationId xmlns:p14="http://schemas.microsoft.com/office/powerpoint/2010/main" val="3809040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45545F"/>
                </a:solidFill>
                <a:effectLst/>
                <a:latin typeface="Open Sans" panose="020B0606030504020204" pitchFamily="34" charset="0"/>
              </a:rPr>
              <a:t>The Capital One (</a:t>
            </a:r>
            <a:r>
              <a:rPr lang="en-GB" b="0" i="0" dirty="0">
                <a:solidFill>
                  <a:srgbClr val="007C9E"/>
                </a:solidFill>
                <a:effectLst/>
                <a:latin typeface="Open Sans" panose="020B0606030504020204" pitchFamily="34" charset="0"/>
                <a:hlinkClick r:id="rId3"/>
              </a:rPr>
              <a:t>scmagazine.com/home/security-news/capital-one-breach-exposes-not-just-data-but-dangers-of-cloud-misconfigurations</a:t>
            </a:r>
            <a:r>
              <a:rPr lang="en-GB" b="0" i="0" dirty="0">
                <a:solidFill>
                  <a:srgbClr val="45545F"/>
                </a:solidFill>
                <a:effectLst/>
                <a:latin typeface="Open Sans" panose="020B0606030504020204" pitchFamily="34" charset="0"/>
              </a:rPr>
              <a:t>) and Twitter (</a:t>
            </a:r>
            <a:r>
              <a:rPr lang="en-GB" b="0" i="0" dirty="0">
                <a:solidFill>
                  <a:srgbClr val="007C9E"/>
                </a:solidFill>
                <a:effectLst/>
                <a:latin typeface="Open Sans" panose="020B0606030504020204" pitchFamily="34" charset="0"/>
                <a:hlinkClick r:id="rId4"/>
              </a:rPr>
              <a:t>vice.com/</a:t>
            </a:r>
            <a:r>
              <a:rPr lang="en-GB" b="0" i="0" dirty="0" err="1">
                <a:solidFill>
                  <a:srgbClr val="007C9E"/>
                </a:solidFill>
                <a:effectLst/>
                <a:latin typeface="Open Sans" panose="020B0606030504020204" pitchFamily="34" charset="0"/>
                <a:hlinkClick r:id="rId4"/>
              </a:rPr>
              <a:t>en_us</a:t>
            </a:r>
            <a:r>
              <a:rPr lang="en-GB" b="0" i="0" dirty="0">
                <a:solidFill>
                  <a:srgbClr val="007C9E"/>
                </a:solidFill>
                <a:effectLst/>
                <a:latin typeface="Open Sans" panose="020B0606030504020204" pitchFamily="34" charset="0"/>
                <a:hlinkClick r:id="rId4"/>
              </a:rPr>
              <a:t>/article/jgxd3d/twitter-insider-access-panel-account-hacks-</a:t>
            </a:r>
            <a:r>
              <a:rPr lang="en-GB" b="0" i="0" dirty="0" err="1">
                <a:solidFill>
                  <a:srgbClr val="007C9E"/>
                </a:solidFill>
                <a:effectLst/>
                <a:latin typeface="Open Sans" panose="020B0606030504020204" pitchFamily="34" charset="0"/>
                <a:hlinkClick r:id="rId4"/>
              </a:rPr>
              <a:t>biden</a:t>
            </a:r>
            <a:r>
              <a:rPr lang="en-GB" b="0" i="0" dirty="0">
                <a:solidFill>
                  <a:srgbClr val="007C9E"/>
                </a:solidFill>
                <a:effectLst/>
                <a:latin typeface="Open Sans" panose="020B0606030504020204" pitchFamily="34" charset="0"/>
                <a:hlinkClick r:id="rId4"/>
              </a:rPr>
              <a:t>-uber-</a:t>
            </a:r>
            <a:r>
              <a:rPr lang="en-GB" b="0" i="0" dirty="0" err="1">
                <a:solidFill>
                  <a:srgbClr val="007C9E"/>
                </a:solidFill>
                <a:effectLst/>
                <a:latin typeface="Open Sans" panose="020B0606030504020204" pitchFamily="34" charset="0"/>
                <a:hlinkClick r:id="rId4"/>
              </a:rPr>
              <a:t>bezos</a:t>
            </a:r>
            <a:r>
              <a:rPr lang="en-GB" b="0" i="0" dirty="0">
                <a:solidFill>
                  <a:srgbClr val="45545F"/>
                </a:solidFill>
                <a:effectLst/>
                <a:latin typeface="Open Sans" panose="020B0606030504020204" pitchFamily="34" charset="0"/>
              </a:rPr>
              <a:t>) breaches are good examples of insider threat.</a:t>
            </a:r>
            <a:endParaRPr lang="en-US" b="1" i="0" dirty="0"/>
          </a:p>
        </p:txBody>
      </p:sp>
      <p:sp>
        <p:nvSpPr>
          <p:cNvPr id="4" name="Slide Number Placeholder 3"/>
          <p:cNvSpPr>
            <a:spLocks noGrp="1"/>
          </p:cNvSpPr>
          <p:nvPr>
            <p:ph type="sldNum" sz="quarter" idx="5"/>
          </p:nvPr>
        </p:nvSpPr>
        <p:spPr/>
        <p:txBody>
          <a:bodyPr/>
          <a:lstStyle/>
          <a:p>
            <a:fld id="{F0DDA35F-9E58-5D40-92C1-D8C7631003B0}" type="slidenum">
              <a:rPr lang="en-US" smtClean="0"/>
              <a:t>5</a:t>
            </a:fld>
            <a:endParaRPr lang="en-US" dirty="0"/>
          </a:p>
        </p:txBody>
      </p:sp>
    </p:spTree>
    <p:extLst>
      <p:ext uri="{BB962C8B-B14F-4D97-AF65-F5344CB8AC3E}">
        <p14:creationId xmlns:p14="http://schemas.microsoft.com/office/powerpoint/2010/main" val="220270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DDA35F-9E58-5D40-92C1-D8C7631003B0}" type="slidenum">
              <a:rPr lang="en-US" smtClean="0"/>
              <a:t>6</a:t>
            </a:fld>
            <a:endParaRPr lang="en-US" dirty="0"/>
          </a:p>
        </p:txBody>
      </p:sp>
    </p:spTree>
    <p:extLst>
      <p:ext uri="{BB962C8B-B14F-4D97-AF65-F5344CB8AC3E}">
        <p14:creationId xmlns:p14="http://schemas.microsoft.com/office/powerpoint/2010/main" val="23993363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State actors will work at arm's length from the national government, military, or security service that sponsors and protects them, maintaining "plausible deniability." They are likely to pose as independent groups or even as hacktivists. They may wage false flag campaigns that try to implicate other states (</a:t>
            </a:r>
            <a:r>
              <a:rPr lang="en-US" sz="1200" u="sng" kern="1200" dirty="0">
                <a:solidFill>
                  <a:schemeClr val="tx1"/>
                </a:solidFill>
                <a:effectLst/>
                <a:latin typeface="+mn-lt"/>
                <a:ea typeface="+mn-ea"/>
                <a:cs typeface="+mn-cs"/>
                <a:hlinkClick r:id="rId3"/>
              </a:rPr>
              <a:t>media.kasperskycontenthub.com/wp-content/uploads/sites/43/2019/11/20151759/KSB2019_APT-predictions-2020_web.pdf</a:t>
            </a:r>
            <a:r>
              <a:rPr lang="en-US" sz="1200" kern="1200" dirty="0">
                <a:solidFill>
                  <a:schemeClr val="tx1"/>
                </a:solidFill>
                <a:effectLst/>
                <a:latin typeface="+mn-lt"/>
                <a:ea typeface="+mn-ea"/>
                <a:cs typeface="+mn-cs"/>
              </a:rPr>
              <a:t>).</a:t>
            </a:r>
          </a:p>
          <a:p>
            <a:r>
              <a:rPr lang="en-GB"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 Sony hack (</a:t>
            </a:r>
            <a:r>
              <a:rPr lang="en-GB" sz="1200" u="sng" kern="1200" dirty="0">
                <a:solidFill>
                  <a:schemeClr val="tx1"/>
                </a:solidFill>
                <a:effectLst/>
                <a:latin typeface="+mn-lt"/>
                <a:ea typeface="+mn-ea"/>
                <a:cs typeface="+mn-cs"/>
                <a:hlinkClick r:id="rId4"/>
              </a:rPr>
              <a:t>http://www.slate.com/articles/technology/users/2015/11/sony_employees_on_the_hack_one_year_later.html</a:t>
            </a:r>
            <a:r>
              <a:rPr lang="en-GB" sz="1200" kern="1200" dirty="0">
                <a:solidFill>
                  <a:schemeClr val="tx1"/>
                </a:solidFill>
                <a:effectLst/>
                <a:latin typeface="+mn-lt"/>
                <a:ea typeface="+mn-ea"/>
                <a:cs typeface="+mn-cs"/>
              </a:rPr>
              <a:t>) and WannaCry (</a:t>
            </a:r>
            <a:r>
              <a:rPr lang="en-GB" sz="1200" u="sng" kern="1200" dirty="0">
                <a:solidFill>
                  <a:schemeClr val="tx1"/>
                </a:solidFill>
                <a:effectLst/>
                <a:latin typeface="+mn-lt"/>
                <a:ea typeface="+mn-ea"/>
                <a:cs typeface="+mn-cs"/>
                <a:hlinkClick r:id="rId5"/>
              </a:rPr>
              <a:t>wired.com/2017/05/wannacry-ransomware-hackers-made-real-amateur-mistakes</a:t>
            </a:r>
            <a:r>
              <a:rPr lang="en-GB" sz="1200" kern="1200" dirty="0">
                <a:solidFill>
                  <a:schemeClr val="tx1"/>
                </a:solidFill>
                <a:effectLst/>
                <a:latin typeface="+mn-lt"/>
                <a:ea typeface="+mn-ea"/>
                <a:cs typeface="+mn-cs"/>
              </a:rPr>
              <a:t>), both blamed on North Korea, are good examples of state-sponsored attacks.</a:t>
            </a:r>
            <a:endParaRPr lang="en-US"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China's Great Cannon (</a:t>
            </a:r>
            <a:r>
              <a:rPr lang="en-GB" sz="1200" u="sng" kern="1200" dirty="0">
                <a:solidFill>
                  <a:schemeClr val="tx1"/>
                </a:solidFill>
                <a:effectLst/>
                <a:latin typeface="+mn-lt"/>
                <a:ea typeface="+mn-ea"/>
                <a:cs typeface="+mn-cs"/>
                <a:hlinkClick r:id="rId6"/>
              </a:rPr>
              <a:t>computerworld.com/ article/2908504/thegreat- cannon-ofchina- enforcesinternetcensorship.html</a:t>
            </a:r>
            <a:r>
              <a:rPr lang="en-GB" sz="1200" kern="1200" dirty="0">
                <a:solidFill>
                  <a:schemeClr val="tx1"/>
                </a:solidFill>
                <a:effectLst/>
                <a:latin typeface="+mn-lt"/>
                <a:ea typeface="+mn-ea"/>
                <a:cs typeface="+mn-cs"/>
              </a:rPr>
              <a:t>) is a good example of how nation states can deploy significant cybersecurity resources to achieve their aims.</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SIM swap fraud is a good illustration of organized crime-type activity (</a:t>
            </a:r>
            <a:r>
              <a:rPr lang="en-US" sz="1200" u="sng" kern="1200" dirty="0">
                <a:solidFill>
                  <a:schemeClr val="tx1"/>
                </a:solidFill>
                <a:effectLst/>
                <a:latin typeface="+mn-lt"/>
                <a:ea typeface="+mn-ea"/>
                <a:cs typeface="+mn-cs"/>
                <a:hlinkClick r:id="rId7"/>
              </a:rPr>
              <a:t>digitaltrends.com/mobile/sim-swap-fraud-explained</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Garmin ransomware incident illustrates the blurred lines between criminal syndicates, state groups, and intent/motivation (</a:t>
            </a:r>
            <a:r>
              <a:rPr lang="en-US" sz="1200" u="sng" kern="1200" dirty="0">
                <a:solidFill>
                  <a:schemeClr val="tx1"/>
                </a:solidFill>
                <a:effectLst/>
                <a:latin typeface="+mn-lt"/>
                <a:ea typeface="+mn-ea"/>
                <a:cs typeface="+mn-cs"/>
                <a:hlinkClick r:id="rId8"/>
              </a:rPr>
              <a:t>zdnet.com/article/hacker-gang-behind-garmin-attack-doesnt-have-a-history-of-stealing-user-data</a:t>
            </a:r>
            <a:r>
              <a:rPr lang="en-US"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7</a:t>
            </a:fld>
            <a:endParaRPr lang="en-US" dirty="0"/>
          </a:p>
        </p:txBody>
      </p:sp>
    </p:spTree>
    <p:extLst>
      <p:ext uri="{BB962C8B-B14F-4D97-AF65-F5344CB8AC3E}">
        <p14:creationId xmlns:p14="http://schemas.microsoft.com/office/powerpoint/2010/main" val="31823820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1" i="0" u="sng" kern="1200" dirty="0">
                <a:solidFill>
                  <a:schemeClr val="tx1"/>
                </a:solidFill>
                <a:effectLst/>
                <a:latin typeface="+mn-lt"/>
                <a:ea typeface="+mn-ea"/>
                <a:cs typeface="+mn-cs"/>
              </a:rPr>
              <a:t>Supply chain</a:t>
            </a:r>
            <a:r>
              <a:rPr lang="en-US" sz="1200" b="0" i="0" kern="1200" dirty="0">
                <a:solidFill>
                  <a:schemeClr val="tx1"/>
                </a:solidFill>
                <a:effectLst/>
                <a:latin typeface="+mn-lt"/>
                <a:ea typeface="+mn-ea"/>
                <a:cs typeface="+mn-cs"/>
              </a:rPr>
              <a:t>—One high-profile example of this is the Target data breach, which was made via the company's HVAC supplier (</a:t>
            </a:r>
            <a:r>
              <a:rPr lang="en-US" sz="1200" b="0" i="0" kern="1200" dirty="0">
                <a:solidFill>
                  <a:schemeClr val="tx1"/>
                </a:solidFill>
                <a:effectLst/>
                <a:latin typeface="+mn-lt"/>
                <a:ea typeface="+mn-ea"/>
                <a:cs typeface="+mn-cs"/>
                <a:hlinkClick r:id="rId3"/>
              </a:rPr>
              <a:t>krebsonsecurity.com/2014/02/target-hackers-broke-in-via-hvac-company</a:t>
            </a:r>
            <a:r>
              <a:rPr lang="en-US" sz="1200" b="0" i="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F0DDA35F-9E58-5D40-92C1-D8C7631003B0}" type="slidenum">
              <a:rPr lang="en-US" smtClean="0"/>
              <a:t>8</a:t>
            </a:fld>
            <a:endParaRPr lang="en-US" dirty="0"/>
          </a:p>
        </p:txBody>
      </p:sp>
    </p:spTree>
    <p:extLst>
      <p:ext uri="{BB962C8B-B14F-4D97-AF65-F5344CB8AC3E}">
        <p14:creationId xmlns:p14="http://schemas.microsoft.com/office/powerpoint/2010/main" val="2524090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5039432"/>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Rectangle 1033"/>
          <p:cNvSpPr>
            <a:spLocks noGrp="1" noChangeArrowheads="1"/>
          </p:cNvSpPr>
          <p:nvPr>
            <p:ph type="subTitle" idx="1"/>
          </p:nvPr>
        </p:nvSpPr>
        <p:spPr>
          <a:xfrm>
            <a:off x="2324100" y="2943224"/>
            <a:ext cx="4495800" cy="785813"/>
          </a:xfrm>
          <a:prstGeom prst="rect">
            <a:avLst/>
          </a:prstGeom>
        </p:spPr>
        <p:txBody>
          <a:bodyPr/>
          <a:lstStyle>
            <a:lvl1pPr marL="0" indent="0" algn="ctr">
              <a:buFont typeface="Wingdings" pitchFamily="2" charset="2"/>
              <a:buNone/>
              <a:defRPr sz="1500">
                <a:solidFill>
                  <a:schemeClr val="bg1"/>
                </a:solidFill>
                <a:latin typeface="Times New Roman" panose="02020603050405020304" pitchFamily="18" charset="0"/>
                <a:cs typeface="Times New Roman" panose="02020603050405020304" pitchFamily="18" charset="0"/>
              </a:defRPr>
            </a:lvl1pPr>
          </a:lstStyle>
          <a:p>
            <a:r>
              <a:rPr lang="en-US" dirty="0"/>
              <a:t>Click to edit Master subtitle style</a:t>
            </a:r>
          </a:p>
        </p:txBody>
      </p:sp>
      <p:sp>
        <p:nvSpPr>
          <p:cNvPr id="8" name="Rectangle 1028"/>
          <p:cNvSpPr>
            <a:spLocks noGrp="1" noChangeArrowheads="1"/>
          </p:cNvSpPr>
          <p:nvPr>
            <p:ph type="sldNum" sz="quarter" idx="10"/>
          </p:nvPr>
        </p:nvSpPr>
        <p:spPr/>
        <p:txBody>
          <a:bodyPr/>
          <a:lstStyle>
            <a:lvl1pPr algn="ctr">
              <a:defRPr>
                <a:solidFill>
                  <a:schemeClr val="bg1"/>
                </a:solidFill>
                <a:effectLst/>
              </a:defRPr>
            </a:lvl1pPr>
          </a:lstStyle>
          <a:p>
            <a:fld id="{C09EDBA3-3DB7-489E-B256-AF2FE92E8C1C}" type="slidenum">
              <a:rPr lang="en-US" altLang="en-US" smtClean="0"/>
              <a:pPr/>
              <a:t>‹#›</a:t>
            </a:fld>
            <a:endParaRPr lang="en-US" altLang="en-US" dirty="0"/>
          </a:p>
        </p:txBody>
      </p:sp>
      <p:sp>
        <p:nvSpPr>
          <p:cNvPr id="13" name="Line 2"/>
          <p:cNvSpPr>
            <a:spLocks noChangeShapeType="1"/>
          </p:cNvSpPr>
          <p:nvPr userDrawn="1"/>
        </p:nvSpPr>
        <p:spPr bwMode="auto">
          <a:xfrm>
            <a:off x="381000" y="745523"/>
            <a:ext cx="8382000" cy="0"/>
          </a:xfrm>
          <a:prstGeom prst="line">
            <a:avLst/>
          </a:prstGeom>
          <a:noFill/>
          <a:ln w="38100">
            <a:gradFill flip="none" rotWithShape="1">
              <a:gsLst>
                <a:gs pos="0">
                  <a:srgbClr val="17406D">
                    <a:lumMod val="75000"/>
                  </a:srgbClr>
                </a:gs>
                <a:gs pos="50000">
                  <a:srgbClr val="17406D">
                    <a:lumMod val="40000"/>
                    <a:lumOff val="60000"/>
                  </a:srgb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endParaRPr>
          </a:p>
        </p:txBody>
      </p:sp>
      <p:sp>
        <p:nvSpPr>
          <p:cNvPr id="14" name="Line 2"/>
          <p:cNvSpPr>
            <a:spLocks noChangeShapeType="1"/>
          </p:cNvSpPr>
          <p:nvPr userDrawn="1"/>
        </p:nvSpPr>
        <p:spPr bwMode="auto">
          <a:xfrm>
            <a:off x="381000" y="4838700"/>
            <a:ext cx="8382000" cy="0"/>
          </a:xfrm>
          <a:prstGeom prst="line">
            <a:avLst/>
          </a:prstGeom>
          <a:noFill/>
          <a:ln w="38100">
            <a:gradFill flip="none" rotWithShape="1">
              <a:gsLst>
                <a:gs pos="0">
                  <a:srgbClr val="17406D">
                    <a:lumMod val="75000"/>
                  </a:srgbClr>
                </a:gs>
                <a:gs pos="50000">
                  <a:srgbClr val="17406D">
                    <a:lumMod val="40000"/>
                    <a:lumOff val="60000"/>
                  </a:srgbClr>
                </a:gs>
                <a:gs pos="100000">
                  <a:srgbClr val="17406D">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endParaRPr>
          </a:p>
        </p:txBody>
      </p:sp>
      <p:pic>
        <p:nvPicPr>
          <p:cNvPr id="2" name="Picture 1"/>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97000"/>
                    </a14:imgEffect>
                  </a14:imgLayer>
                </a14:imgProps>
              </a:ext>
            </a:extLst>
          </a:blip>
          <a:srcRect l="5847" t="4444" r="-2247" b="20740"/>
          <a:stretch/>
        </p:blipFill>
        <p:spPr>
          <a:xfrm>
            <a:off x="1490472" y="1234440"/>
            <a:ext cx="6235456" cy="1440180"/>
          </a:xfrm>
          <a:prstGeom prst="rect">
            <a:avLst/>
          </a:prstGeom>
          <a:ln>
            <a:noFill/>
          </a:ln>
        </p:spPr>
      </p:pic>
    </p:spTree>
    <p:extLst>
      <p:ext uri="{BB962C8B-B14F-4D97-AF65-F5344CB8AC3E}">
        <p14:creationId xmlns:p14="http://schemas.microsoft.com/office/powerpoint/2010/main" val="4036014614"/>
      </p:ext>
    </p:extLst>
  </p:cSld>
  <p:clrMapOvr>
    <a:masterClrMapping/>
  </p:clrMapOvr>
  <p:extLst>
    <p:ext uri="{DCECCB84-F9BA-43D5-87BE-67443E8EF086}">
      <p15:sldGuideLst xmlns:p15="http://schemas.microsoft.com/office/powerpoint/2012/main">
        <p15:guide id="1" orient="horz" pos="2160">
          <p15:clr>
            <a:srgbClr val="FBAE40"/>
          </p15:clr>
        </p15:guide>
        <p15:guide id="2" pos="290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76225" y="800100"/>
            <a:ext cx="4122739" cy="4000500"/>
          </a:xfrm>
          <a:prstGeom prst="rect">
            <a:avLst/>
          </a:prstGeom>
        </p:spPr>
        <p:txBody>
          <a:bodyPr/>
          <a:lstStyle>
            <a:lvl1pPr>
              <a:buClrTx/>
              <a:buFont typeface="Arial" pitchFamily="34" charset="0"/>
              <a:buChar char="•"/>
              <a:defRPr sz="1800"/>
            </a:lvl1pPr>
            <a:lvl2pPr>
              <a:buClrTx/>
              <a:buFont typeface="Arial" pitchFamily="34" charset="0"/>
              <a:buChar char="•"/>
              <a:defRPr sz="1650"/>
            </a:lvl2pPr>
            <a:lvl3pPr>
              <a:buClrTx/>
              <a:buFont typeface="Arial" pitchFamily="34" charset="0"/>
              <a:buChar char="•"/>
              <a:defRPr sz="1350"/>
            </a:lvl3pPr>
            <a:lvl4pPr>
              <a:defRPr sz="1350"/>
            </a:lvl4pPr>
            <a:lvl5pPr>
              <a:defRPr sz="1350"/>
            </a:lvl5pPr>
            <a:lvl6pPr>
              <a:defRPr sz="1350"/>
            </a:lvl6pPr>
            <a:lvl7pPr>
              <a:defRPr sz="1350"/>
            </a:lvl7pPr>
            <a:lvl8pPr>
              <a:defRPr sz="1350"/>
            </a:lvl8pPr>
            <a:lvl9pPr>
              <a:defRPr sz="1350"/>
            </a:lvl9pPr>
          </a:lstStyle>
          <a:p>
            <a:pPr lvl="0"/>
            <a:r>
              <a:rPr lang="en-US"/>
              <a:t>Edit Master text styles</a:t>
            </a:r>
          </a:p>
          <a:p>
            <a:pPr lvl="1"/>
            <a:r>
              <a:rPr lang="en-US"/>
              <a:t>Second level</a:t>
            </a:r>
          </a:p>
          <a:p>
            <a:pPr lvl="2"/>
            <a:r>
              <a:rPr lang="en-US"/>
              <a:t>Third level</a:t>
            </a:r>
          </a:p>
        </p:txBody>
      </p:sp>
      <p:sp>
        <p:nvSpPr>
          <p:cNvPr id="4" name="Content Placeholder 3"/>
          <p:cNvSpPr>
            <a:spLocks noGrp="1"/>
          </p:cNvSpPr>
          <p:nvPr>
            <p:ph sz="half" idx="2"/>
          </p:nvPr>
        </p:nvSpPr>
        <p:spPr>
          <a:xfrm>
            <a:off x="4551367" y="800100"/>
            <a:ext cx="4122737" cy="4000500"/>
          </a:xfrm>
          <a:prstGeom prst="rect">
            <a:avLst/>
          </a:prstGeom>
        </p:spPr>
        <p:txBody>
          <a:bodyPr/>
          <a:lstStyle>
            <a:lvl1pPr>
              <a:buClrTx/>
              <a:buFont typeface="Arial" pitchFamily="34" charset="0"/>
              <a:buChar char="•"/>
              <a:defRPr sz="1800"/>
            </a:lvl1pPr>
            <a:lvl2pPr>
              <a:buClrTx/>
              <a:buFont typeface="Arial" pitchFamily="34" charset="0"/>
              <a:buChar char="•"/>
              <a:defRPr sz="1650"/>
            </a:lvl2pPr>
            <a:lvl3pPr>
              <a:buClrTx/>
              <a:buFont typeface="Arial" pitchFamily="34" charset="0"/>
              <a:buChar char="•"/>
              <a:defRPr sz="1350"/>
            </a:lvl3pPr>
            <a:lvl4pPr>
              <a:defRPr sz="1350"/>
            </a:lvl4pPr>
            <a:lvl5pPr>
              <a:defRPr sz="1350"/>
            </a:lvl5pPr>
            <a:lvl6pPr>
              <a:defRPr sz="1350"/>
            </a:lvl6pPr>
            <a:lvl7pPr>
              <a:defRPr sz="1350"/>
            </a:lvl7pPr>
            <a:lvl8pPr>
              <a:defRPr sz="1350"/>
            </a:lvl8pPr>
            <a:lvl9pPr>
              <a:defRPr sz="1350"/>
            </a:lvl9pPr>
          </a:lstStyle>
          <a:p>
            <a:pPr lvl="0"/>
            <a:r>
              <a:rPr lang="en-US"/>
              <a:t>Edit Master text styles</a:t>
            </a:r>
          </a:p>
          <a:p>
            <a:pPr lvl="1"/>
            <a:r>
              <a:rPr lang="en-US"/>
              <a:t>Second level</a:t>
            </a:r>
          </a:p>
          <a:p>
            <a:pPr lvl="2"/>
            <a:r>
              <a:rPr lang="en-US"/>
              <a:t>Third level</a:t>
            </a:r>
          </a:p>
        </p:txBody>
      </p:sp>
      <p:sp>
        <p:nvSpPr>
          <p:cNvPr id="6" name="Title 1"/>
          <p:cNvSpPr>
            <a:spLocks noGrp="1"/>
          </p:cNvSpPr>
          <p:nvPr>
            <p:ph type="title"/>
          </p:nvPr>
        </p:nvSpPr>
        <p:spPr>
          <a:xfrm>
            <a:off x="0" y="153489"/>
            <a:ext cx="8674104" cy="342900"/>
          </a:xfrm>
        </p:spPr>
        <p:txBody>
          <a:bodyPr/>
          <a:lstStyle>
            <a:lvl1pPr>
              <a:defRPr sz="2100" i="1"/>
            </a:lvl1pPr>
          </a:lstStyle>
          <a:p>
            <a:r>
              <a:rPr lang="en-US" dirty="0"/>
              <a:t>Click to edit Master title style</a:t>
            </a:r>
          </a:p>
        </p:txBody>
      </p:sp>
      <p:sp>
        <p:nvSpPr>
          <p:cNvPr id="5" name="Rectangle 1028"/>
          <p:cNvSpPr>
            <a:spLocks noGrp="1" noChangeArrowheads="1"/>
          </p:cNvSpPr>
          <p:nvPr>
            <p:ph type="sldNum" sz="quarter" idx="10"/>
          </p:nvPr>
        </p:nvSpPr>
        <p:spPr/>
        <p:txBody>
          <a:bodyPr/>
          <a:lstStyle>
            <a:lvl1pPr>
              <a:defRPr/>
            </a:lvl1pPr>
          </a:lstStyle>
          <a:p>
            <a:fld id="{AEF9F784-F246-4A34-B39B-8CB04C1A9955}"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930243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2" y="800100"/>
            <a:ext cx="4040188" cy="47982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57202" y="1314452"/>
            <a:ext cx="4040188" cy="3280172"/>
          </a:xfrm>
          <a:prstGeom prst="rect">
            <a:avLst/>
          </a:prstGeom>
        </p:spPr>
        <p:txBody>
          <a:bodyPr/>
          <a:lstStyle>
            <a:lvl1pPr>
              <a:buClrTx/>
              <a:buFont typeface="Arial" pitchFamily="34" charset="0"/>
              <a:buChar char="•"/>
              <a:defRPr sz="1800"/>
            </a:lvl1pPr>
            <a:lvl2pPr>
              <a:buClrTx/>
              <a:buFont typeface="Arial" pitchFamily="34" charset="0"/>
              <a:buChar char="•"/>
              <a:defRPr sz="1650"/>
            </a:lvl2pPr>
            <a:lvl3pPr>
              <a:buClrTx/>
              <a:buFont typeface="Arial" pitchFamily="34" charset="0"/>
              <a:buChar cha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p:txBody>
      </p:sp>
      <p:sp>
        <p:nvSpPr>
          <p:cNvPr id="5" name="Text Placeholder 4"/>
          <p:cNvSpPr>
            <a:spLocks noGrp="1"/>
          </p:cNvSpPr>
          <p:nvPr>
            <p:ph type="body" sz="quarter" idx="3"/>
          </p:nvPr>
        </p:nvSpPr>
        <p:spPr>
          <a:xfrm>
            <a:off x="4572004" y="800100"/>
            <a:ext cx="4041775" cy="47982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572004" y="1314452"/>
            <a:ext cx="4041775" cy="3280172"/>
          </a:xfrm>
          <a:prstGeom prst="rect">
            <a:avLst/>
          </a:prstGeom>
        </p:spPr>
        <p:txBody>
          <a:bodyPr/>
          <a:lstStyle>
            <a:lvl1pPr>
              <a:buClrTx/>
              <a:buFont typeface="Arial" pitchFamily="34" charset="0"/>
              <a:buChar char="•"/>
              <a:defRPr sz="1800"/>
            </a:lvl1pPr>
            <a:lvl2pPr>
              <a:buClrTx/>
              <a:buFont typeface="Arial" pitchFamily="34" charset="0"/>
              <a:buChar char="•"/>
              <a:defRPr sz="1650"/>
            </a:lvl2pPr>
            <a:lvl3pPr>
              <a:buClrTx/>
              <a:buFont typeface="Arial" pitchFamily="34" charset="0"/>
              <a:buChar cha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p:txBody>
      </p:sp>
      <p:sp>
        <p:nvSpPr>
          <p:cNvPr id="8" name="Title 1"/>
          <p:cNvSpPr>
            <a:spLocks noGrp="1"/>
          </p:cNvSpPr>
          <p:nvPr>
            <p:ph type="title"/>
          </p:nvPr>
        </p:nvSpPr>
        <p:spPr>
          <a:xfrm>
            <a:off x="0" y="205976"/>
            <a:ext cx="8613779" cy="342900"/>
          </a:xfrm>
        </p:spPr>
        <p:txBody>
          <a:bodyPr/>
          <a:lstStyle>
            <a:lvl1pPr>
              <a:defRPr sz="2100" i="1"/>
            </a:lvl1pPr>
          </a:lstStyle>
          <a:p>
            <a:r>
              <a:rPr lang="en-US"/>
              <a:t>Click to edit Master title style</a:t>
            </a:r>
            <a:endParaRPr lang="en-US" dirty="0"/>
          </a:p>
        </p:txBody>
      </p:sp>
      <p:sp>
        <p:nvSpPr>
          <p:cNvPr id="7" name="Rectangle 1028"/>
          <p:cNvSpPr>
            <a:spLocks noGrp="1" noChangeArrowheads="1"/>
          </p:cNvSpPr>
          <p:nvPr>
            <p:ph type="sldNum" sz="quarter" idx="10"/>
          </p:nvPr>
        </p:nvSpPr>
        <p:spPr/>
        <p:txBody>
          <a:bodyPr/>
          <a:lstStyle>
            <a:lvl1pPr>
              <a:defRPr/>
            </a:lvl1pPr>
          </a:lstStyle>
          <a:p>
            <a:fld id="{38D4A0D9-C170-403B-8A04-BD153D0BDA1E}"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9622290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Title 1"/>
          <p:cNvSpPr txBox="1">
            <a:spLocks/>
          </p:cNvSpPr>
          <p:nvPr/>
        </p:nvSpPr>
        <p:spPr bwMode="auto">
          <a:xfrm>
            <a:off x="0" y="153591"/>
            <a:ext cx="8686803"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a:r>
              <a:rPr lang="en-US" altLang="en-US" sz="2100" b="1" i="1" dirty="0">
                <a:solidFill>
                  <a:srgbClr val="151C77"/>
                </a:solidFill>
              </a:rPr>
              <a:t>Click to edit Master title style</a:t>
            </a:r>
          </a:p>
        </p:txBody>
      </p:sp>
      <p:sp>
        <p:nvSpPr>
          <p:cNvPr id="2" name="Title 1"/>
          <p:cNvSpPr>
            <a:spLocks noGrp="1"/>
          </p:cNvSpPr>
          <p:nvPr>
            <p:ph type="title"/>
          </p:nvPr>
        </p:nvSpPr>
        <p:spPr>
          <a:xfrm>
            <a:off x="457203" y="800100"/>
            <a:ext cx="3008313" cy="871538"/>
          </a:xfrm>
        </p:spPr>
        <p:txBody>
          <a:bodyPr anchor="b"/>
          <a:lstStyle>
            <a:lvl1pPr algn="l">
              <a:defRPr sz="1500" b="1"/>
            </a:lvl1pPr>
          </a:lstStyle>
          <a:p>
            <a:r>
              <a:rPr lang="en-US"/>
              <a:t>Click to edit Master title style</a:t>
            </a:r>
            <a:endParaRPr lang="en-US" dirty="0"/>
          </a:p>
        </p:txBody>
      </p:sp>
      <p:sp>
        <p:nvSpPr>
          <p:cNvPr id="3" name="Content Placeholder 2"/>
          <p:cNvSpPr>
            <a:spLocks noGrp="1"/>
          </p:cNvSpPr>
          <p:nvPr>
            <p:ph idx="1"/>
          </p:nvPr>
        </p:nvSpPr>
        <p:spPr>
          <a:xfrm>
            <a:off x="3575052" y="800100"/>
            <a:ext cx="5111751" cy="4000500"/>
          </a:xfrm>
          <a:prstGeom prst="rect">
            <a:avLst/>
          </a:prstGeom>
        </p:spPr>
        <p:txBody>
          <a:bodyPr/>
          <a:lstStyle>
            <a:lvl1pPr>
              <a:buClrTx/>
              <a:buFont typeface="Arial" pitchFamily="34" charset="0"/>
              <a:buChar char="•"/>
              <a:defRPr sz="1800"/>
            </a:lvl1pPr>
            <a:lvl2pPr>
              <a:buClrTx/>
              <a:buFont typeface="Arial" pitchFamily="34" charset="0"/>
              <a:buChar char="•"/>
              <a:defRPr sz="1650"/>
            </a:lvl2pPr>
            <a:lvl3pPr>
              <a:buClrTx/>
              <a:buFont typeface="Arial" pitchFamily="34" charset="0"/>
              <a:buChar char="•"/>
              <a:defRPr sz="135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p:txBody>
      </p:sp>
      <p:sp>
        <p:nvSpPr>
          <p:cNvPr id="4" name="Text Placeholder 3"/>
          <p:cNvSpPr>
            <a:spLocks noGrp="1"/>
          </p:cNvSpPr>
          <p:nvPr>
            <p:ph type="body" sz="half" idx="2"/>
          </p:nvPr>
        </p:nvSpPr>
        <p:spPr>
          <a:xfrm>
            <a:off x="457203" y="1714500"/>
            <a:ext cx="3008313" cy="3086100"/>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6" name="Rectangle 1027"/>
          <p:cNvSpPr>
            <a:spLocks noGrp="1" noChangeArrowheads="1"/>
          </p:cNvSpPr>
          <p:nvPr>
            <p:ph type="dt" sz="half" idx="10"/>
          </p:nvPr>
        </p:nvSpPr>
        <p:spPr/>
        <p:txBody>
          <a:bodyPr/>
          <a:lstStyle>
            <a:lvl1pPr>
              <a:defRPr/>
            </a:lvl1pPr>
          </a:lstStyle>
          <a:p>
            <a:pPr>
              <a:defRPr/>
            </a:pPr>
            <a:endParaRPr lang="en-US"/>
          </a:p>
        </p:txBody>
      </p:sp>
      <p:sp>
        <p:nvSpPr>
          <p:cNvPr id="7" name="Rectangle 1028"/>
          <p:cNvSpPr>
            <a:spLocks noGrp="1" noChangeArrowheads="1"/>
          </p:cNvSpPr>
          <p:nvPr>
            <p:ph type="sldNum" sz="quarter" idx="11"/>
          </p:nvPr>
        </p:nvSpPr>
        <p:spPr/>
        <p:txBody>
          <a:bodyPr/>
          <a:lstStyle>
            <a:lvl1pPr>
              <a:defRPr/>
            </a:lvl1pPr>
          </a:lstStyle>
          <a:p>
            <a:fld id="{C1DD1A2A-50CB-493F-9475-5205DFCE3288}"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41495379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Title Only">
    <p:spTree>
      <p:nvGrpSpPr>
        <p:cNvPr id="1" name=""/>
        <p:cNvGrpSpPr/>
        <p:nvPr/>
      </p:nvGrpSpPr>
      <p:grpSpPr>
        <a:xfrm>
          <a:off x="0" y="0"/>
          <a:ext cx="0" cy="0"/>
          <a:chOff x="0" y="0"/>
          <a:chExt cx="0" cy="0"/>
        </a:xfrm>
      </p:grpSpPr>
      <p:sp>
        <p:nvSpPr>
          <p:cNvPr id="6" name="Title 1"/>
          <p:cNvSpPr>
            <a:spLocks noGrp="1"/>
          </p:cNvSpPr>
          <p:nvPr>
            <p:ph type="title"/>
          </p:nvPr>
        </p:nvSpPr>
        <p:spPr>
          <a:xfrm>
            <a:off x="0" y="151856"/>
            <a:ext cx="8709891" cy="342900"/>
          </a:xfrm>
        </p:spPr>
        <p:txBody>
          <a:bodyPr/>
          <a:lstStyle>
            <a:lvl1pPr>
              <a:defRPr sz="2100" i="1"/>
            </a:lvl1pPr>
          </a:lstStyle>
          <a:p>
            <a:r>
              <a:rPr lang="en-US" dirty="0"/>
              <a:t>Click to edit Master title style</a:t>
            </a:r>
          </a:p>
        </p:txBody>
      </p:sp>
      <p:sp>
        <p:nvSpPr>
          <p:cNvPr id="3" name="Rectangle 1028"/>
          <p:cNvSpPr>
            <a:spLocks noGrp="1" noChangeArrowheads="1"/>
          </p:cNvSpPr>
          <p:nvPr>
            <p:ph type="sldNum" sz="quarter" idx="10"/>
          </p:nvPr>
        </p:nvSpPr>
        <p:spPr/>
        <p:txBody>
          <a:bodyPr/>
          <a:lstStyle>
            <a:lvl1pPr>
              <a:defRPr/>
            </a:lvl1pPr>
          </a:lstStyle>
          <a:p>
            <a:fld id="{3A011C40-6BA0-4AB8-85F1-26884D655193}"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1693229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52600" y="857251"/>
            <a:ext cx="5526088" cy="2688431"/>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4025504"/>
            <a:ext cx="5486400" cy="603647"/>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7" name="Rectangle 1028"/>
          <p:cNvSpPr>
            <a:spLocks noGrp="1" noChangeArrowheads="1"/>
          </p:cNvSpPr>
          <p:nvPr>
            <p:ph type="sldNum" sz="quarter" idx="11"/>
          </p:nvPr>
        </p:nvSpPr>
        <p:spPr/>
        <p:txBody>
          <a:bodyPr/>
          <a:lstStyle>
            <a:lvl1pPr>
              <a:defRPr/>
            </a:lvl1pPr>
          </a:lstStyle>
          <a:p>
            <a:fld id="{3B87210B-617B-4D32-9961-76DF6128A823}"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0082533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381000" y="800100"/>
            <a:ext cx="8382000" cy="3943350"/>
          </a:xfrm>
          <a:prstGeom prst="rect">
            <a:avLst/>
          </a:prstGeom>
        </p:spPr>
        <p:txBody>
          <a:bodyPr vert="eaVert"/>
          <a:lstStyle>
            <a:lvl1pPr>
              <a:buClrTx/>
              <a:buFont typeface="Arial" pitchFamily="34" charset="0"/>
              <a:buChar char="•"/>
              <a:defRPr sz="1800"/>
            </a:lvl1pPr>
            <a:lvl2pPr>
              <a:buClrTx/>
              <a:buFont typeface="Arial" pitchFamily="34" charset="0"/>
              <a:buChar char="•"/>
              <a:defRPr sz="1650"/>
            </a:lvl2pPr>
            <a:lvl3pPr>
              <a:buClrTx/>
              <a:buFont typeface="Arial" pitchFamily="34" charset="0"/>
              <a:buChar char="•"/>
              <a:defRPr sz="1350"/>
            </a:lvl3pPr>
          </a:lstStyle>
          <a:p>
            <a:pPr lvl="0"/>
            <a:r>
              <a:rPr lang="en-US"/>
              <a:t>Edit Master text styles</a:t>
            </a:r>
          </a:p>
          <a:p>
            <a:pPr lvl="1"/>
            <a:r>
              <a:rPr lang="en-US"/>
              <a:t>Second level</a:t>
            </a:r>
          </a:p>
          <a:p>
            <a:pPr lvl="2"/>
            <a:r>
              <a:rPr lang="en-US"/>
              <a:t>Third level</a:t>
            </a:r>
          </a:p>
        </p:txBody>
      </p:sp>
      <p:sp>
        <p:nvSpPr>
          <p:cNvPr id="6" name="Title 1"/>
          <p:cNvSpPr>
            <a:spLocks noGrp="1"/>
          </p:cNvSpPr>
          <p:nvPr>
            <p:ph type="title"/>
          </p:nvPr>
        </p:nvSpPr>
        <p:spPr>
          <a:xfrm>
            <a:off x="0" y="153489"/>
            <a:ext cx="8763000" cy="342900"/>
          </a:xfrm>
        </p:spPr>
        <p:txBody>
          <a:bodyPr/>
          <a:lstStyle>
            <a:lvl1pPr>
              <a:defRPr sz="2100" i="1"/>
            </a:lvl1pPr>
          </a:lstStyle>
          <a:p>
            <a:r>
              <a:rPr lang="en-US"/>
              <a:t>Click to edit Master title style</a:t>
            </a:r>
            <a:endParaRPr lang="en-US" dirty="0"/>
          </a:p>
        </p:txBody>
      </p:sp>
      <p:sp>
        <p:nvSpPr>
          <p:cNvPr id="4" name="Rectangle 1027"/>
          <p:cNvSpPr>
            <a:spLocks noGrp="1" noChangeArrowheads="1"/>
          </p:cNvSpPr>
          <p:nvPr>
            <p:ph type="dt" sz="half" idx="10"/>
          </p:nvPr>
        </p:nvSpPr>
        <p:spPr>
          <a:ln/>
        </p:spPr>
        <p:txBody>
          <a:bodyPr/>
          <a:lstStyle>
            <a:lvl1pPr>
              <a:defRPr/>
            </a:lvl1pPr>
          </a:lstStyle>
          <a:p>
            <a:pPr>
              <a:defRPr/>
            </a:pPr>
            <a:endParaRPr lang="en-US"/>
          </a:p>
        </p:txBody>
      </p:sp>
      <p:sp>
        <p:nvSpPr>
          <p:cNvPr id="5" name="Rectangle 1028"/>
          <p:cNvSpPr>
            <a:spLocks noGrp="1" noChangeArrowheads="1"/>
          </p:cNvSpPr>
          <p:nvPr>
            <p:ph type="sldNum" sz="quarter" idx="11"/>
          </p:nvPr>
        </p:nvSpPr>
        <p:spPr>
          <a:ln/>
        </p:spPr>
        <p:txBody>
          <a:bodyPr/>
          <a:lstStyle>
            <a:lvl1pPr>
              <a:defRPr/>
            </a:lvl1pPr>
          </a:lstStyle>
          <a:p>
            <a:fld id="{035F8A34-966E-42FD-A784-C63F83F5C5FA}"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1932113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6" name="Vertical Text Placeholder 2"/>
          <p:cNvSpPr>
            <a:spLocks noGrp="1"/>
          </p:cNvSpPr>
          <p:nvPr>
            <p:ph type="body" orient="vert" idx="12"/>
          </p:nvPr>
        </p:nvSpPr>
        <p:spPr>
          <a:xfrm>
            <a:off x="381001" y="800100"/>
            <a:ext cx="6172200" cy="3886200"/>
          </a:xfrm>
          <a:prstGeom prst="rect">
            <a:avLst/>
          </a:prstGeom>
        </p:spPr>
        <p:txBody>
          <a:bodyPr vert="eaVert"/>
          <a:lstStyle>
            <a:lvl1pPr>
              <a:buClrTx/>
              <a:buFont typeface="Arial" pitchFamily="34" charset="0"/>
              <a:buChar char="•"/>
              <a:defRPr sz="1800"/>
            </a:lvl1pPr>
            <a:lvl2pPr>
              <a:buClrTx/>
              <a:buFont typeface="Arial" pitchFamily="34" charset="0"/>
              <a:buChar char="•"/>
              <a:defRPr sz="1650"/>
            </a:lvl2pPr>
            <a:lvl3pPr>
              <a:buClrTx/>
              <a:buFont typeface="Arial" pitchFamily="34" charset="0"/>
              <a:buChar char="•"/>
              <a:defRPr sz="1350"/>
            </a:lvl3pPr>
          </a:lstStyle>
          <a:p>
            <a:pPr lvl="0"/>
            <a:r>
              <a:rPr lang="en-US"/>
              <a:t>Edit Master text styles</a:t>
            </a:r>
          </a:p>
          <a:p>
            <a:pPr lvl="1"/>
            <a:r>
              <a:rPr lang="en-US"/>
              <a:t>Second level</a:t>
            </a:r>
          </a:p>
          <a:p>
            <a:pPr lvl="2"/>
            <a:r>
              <a:rPr lang="en-US"/>
              <a:t>Third level</a:t>
            </a:r>
          </a:p>
        </p:txBody>
      </p:sp>
      <p:sp>
        <p:nvSpPr>
          <p:cNvPr id="2" name="Vertical Title 1"/>
          <p:cNvSpPr>
            <a:spLocks noGrp="1"/>
          </p:cNvSpPr>
          <p:nvPr>
            <p:ph type="title" orient="vert"/>
          </p:nvPr>
        </p:nvSpPr>
        <p:spPr>
          <a:xfrm>
            <a:off x="6675438" y="800100"/>
            <a:ext cx="2011363" cy="3886200"/>
          </a:xfrm>
        </p:spPr>
        <p:txBody>
          <a:bodyPr vert="eaVert"/>
          <a:lstStyle>
            <a:lvl1pPr>
              <a:defRPr sz="2100"/>
            </a:lvl1pPr>
          </a:lstStyle>
          <a:p>
            <a:r>
              <a:rPr lang="en-US"/>
              <a:t>Click to edit Master title style</a:t>
            </a:r>
            <a:endParaRPr lang="en-US" dirty="0"/>
          </a:p>
        </p:txBody>
      </p:sp>
      <p:sp>
        <p:nvSpPr>
          <p:cNvPr id="5" name="Rectangle 1028"/>
          <p:cNvSpPr>
            <a:spLocks noGrp="1" noChangeArrowheads="1"/>
          </p:cNvSpPr>
          <p:nvPr>
            <p:ph type="sldNum" sz="quarter" idx="14"/>
          </p:nvPr>
        </p:nvSpPr>
        <p:spPr>
          <a:ln/>
        </p:spPr>
        <p:txBody>
          <a:bodyPr/>
          <a:lstStyle>
            <a:lvl1pPr>
              <a:defRPr/>
            </a:lvl1pPr>
          </a:lstStyle>
          <a:p>
            <a:fld id="{D158524E-1B7A-458D-BEFA-3CD7DA23E02A}"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41585593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7"/>
            <a:ext cx="7772400" cy="1125140"/>
          </a:xfrm>
          <a:prstGeom prst="rect">
            <a:avLst/>
          </a:prstGeo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Edit Master text styles</a:t>
            </a:r>
          </a:p>
        </p:txBody>
      </p:sp>
      <p:sp>
        <p:nvSpPr>
          <p:cNvPr id="5" name="Rectangle 1028"/>
          <p:cNvSpPr>
            <a:spLocks noGrp="1" noChangeArrowheads="1"/>
          </p:cNvSpPr>
          <p:nvPr>
            <p:ph type="sldNum" sz="quarter" idx="11"/>
          </p:nvPr>
        </p:nvSpPr>
        <p:spPr>
          <a:ln/>
        </p:spPr>
        <p:txBody>
          <a:bodyPr/>
          <a:lstStyle>
            <a:lvl1pPr>
              <a:defRPr/>
            </a:lvl1pPr>
          </a:lstStyle>
          <a:p>
            <a:fld id="{5E3E1A0F-F1EB-4063-947B-D3BC22F54232}"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8796075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663700" y="57150"/>
            <a:ext cx="7143750" cy="857250"/>
          </a:xfrm>
          <a:prstGeom prst="rect">
            <a:avLst/>
          </a:prstGeom>
        </p:spPr>
        <p:txBody>
          <a:bodyPr/>
          <a:lstStyle/>
          <a:p>
            <a:r>
              <a:rPr lang="en-US"/>
              <a:t>Click to edit Master title style</a:t>
            </a:r>
          </a:p>
        </p:txBody>
      </p:sp>
      <p:sp>
        <p:nvSpPr>
          <p:cNvPr id="3" name="Table Placeholder 2"/>
          <p:cNvSpPr>
            <a:spLocks noGrp="1"/>
          </p:cNvSpPr>
          <p:nvPr>
            <p:ph type="tbl" idx="1"/>
          </p:nvPr>
        </p:nvSpPr>
        <p:spPr>
          <a:xfrm>
            <a:off x="276226" y="1128712"/>
            <a:ext cx="8397875" cy="3557588"/>
          </a:xfrm>
          <a:prstGeom prst="rect">
            <a:avLst/>
          </a:prstGeom>
        </p:spPr>
        <p:txBody>
          <a:bodyPr/>
          <a:lstStyle/>
          <a:p>
            <a:pPr lvl="0"/>
            <a:r>
              <a:rPr lang="en-US" noProof="0"/>
              <a:t>Click icon to add table</a:t>
            </a:r>
            <a:endParaRPr lang="en-US" noProof="0" dirty="0"/>
          </a:p>
        </p:txBody>
      </p:sp>
      <p:sp>
        <p:nvSpPr>
          <p:cNvPr id="4" name="Rectangle 1028"/>
          <p:cNvSpPr>
            <a:spLocks noGrp="1" noChangeArrowheads="1"/>
          </p:cNvSpPr>
          <p:nvPr>
            <p:ph type="sldNum" sz="quarter" idx="10"/>
          </p:nvPr>
        </p:nvSpPr>
        <p:spPr/>
        <p:txBody>
          <a:bodyPr/>
          <a:lstStyle>
            <a:lvl1pPr>
              <a:defRPr/>
            </a:lvl1pPr>
          </a:lstStyle>
          <a:p>
            <a:fld id="{4BE08FAD-B627-40F0-891E-D68120BF1452}"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10083745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163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efault black">
    <p:bg>
      <p:bgPr>
        <a:solidFill>
          <a:schemeClr val="tx1"/>
        </a:solidFill>
        <a:effectLst/>
      </p:bgPr>
    </p:bg>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800100"/>
            <a:ext cx="8382000" cy="4000500"/>
          </a:xfrm>
          <a:prstGeom prst="rect">
            <a:avLst/>
          </a:prstGeom>
        </p:spPr>
        <p:txBody>
          <a:bodyPr/>
          <a:lstStyle>
            <a:lvl1pPr marL="0" indent="0">
              <a:spcBef>
                <a:spcPts val="900"/>
              </a:spcBef>
              <a:buClrTx/>
              <a:buFont typeface="Arial" pitchFamily="34" charset="0"/>
              <a:buNone/>
              <a:defRPr sz="1500" i="1">
                <a:solidFill>
                  <a:schemeClr val="tx2">
                    <a:lumMod val="40000"/>
                    <a:lumOff val="60000"/>
                  </a:schemeClr>
                </a:solidFill>
                <a:effectLst/>
                <a:latin typeface="Calibri" panose="020F0502020204030204" pitchFamily="34" charset="0"/>
                <a:cs typeface="Calibri" panose="020F0502020204030204" pitchFamily="34" charset="0"/>
              </a:defRPr>
            </a:lvl1pPr>
            <a:lvl2pPr marL="205740" indent="-205740">
              <a:spcBef>
                <a:spcPts val="900"/>
              </a:spcBef>
              <a:buClr>
                <a:schemeClr val="tx2">
                  <a:lumMod val="40000"/>
                  <a:lumOff val="60000"/>
                </a:schemeClr>
              </a:buClr>
              <a:buSzPct val="100000"/>
              <a:buFont typeface="Arial" panose="020B0604020202020204" pitchFamily="34" charset="0"/>
              <a:buChar char="•"/>
              <a:defRPr sz="1500" b="1">
                <a:solidFill>
                  <a:schemeClr val="bg1"/>
                </a:solidFill>
                <a:effectLst/>
                <a:latin typeface="Calibri" panose="020F0502020204030204" pitchFamily="34" charset="0"/>
                <a:cs typeface="Calibri" panose="020F0502020204030204" pitchFamily="34" charset="0"/>
              </a:defRPr>
            </a:lvl2pPr>
            <a:lvl3pPr marL="411480" indent="-205740">
              <a:spcBef>
                <a:spcPts val="900"/>
              </a:spcBef>
              <a:buClr>
                <a:schemeClr val="tx2">
                  <a:lumMod val="40000"/>
                  <a:lumOff val="60000"/>
                </a:schemeClr>
              </a:buClr>
              <a:buSzPct val="100000"/>
              <a:buFont typeface="Arial" panose="020B0604020202020204" pitchFamily="34" charset="0"/>
              <a:buChar char="–"/>
              <a:defRPr sz="1350" b="1">
                <a:solidFill>
                  <a:schemeClr val="bg1"/>
                </a:solidFill>
                <a:effectLst/>
                <a:latin typeface="Calibri" panose="020F0502020204030204" pitchFamily="34" charset="0"/>
                <a:cs typeface="Calibri" panose="020F0502020204030204" pitchFamily="34" charset="0"/>
              </a:defRPr>
            </a:lvl3pPr>
            <a:lvl4pPr marL="617220" indent="-205740">
              <a:spcBef>
                <a:spcPts val="900"/>
              </a:spcBef>
              <a:buClr>
                <a:schemeClr val="tx2">
                  <a:lumMod val="40000"/>
                  <a:lumOff val="60000"/>
                </a:schemeClr>
              </a:buClr>
              <a:buSzPct val="100000"/>
              <a:buFont typeface="Wingdings" panose="05000000000000000000" pitchFamily="2" charset="2"/>
              <a:buChar char="§"/>
              <a:defRPr sz="1350" b="1" baseline="0">
                <a:solidFill>
                  <a:schemeClr val="bg1"/>
                </a:solidFill>
                <a:effectLst/>
                <a:latin typeface="Calibri" panose="020F0502020204030204" pitchFamily="34" charset="0"/>
                <a:cs typeface="Calibri" panose="020F0502020204030204" pitchFamily="34" charset="0"/>
              </a:defRPr>
            </a:lvl4pPr>
            <a:lvl5pPr marL="822960" indent="-205740">
              <a:spcBef>
                <a:spcPts val="900"/>
              </a:spcBef>
              <a:buClr>
                <a:schemeClr val="tx2">
                  <a:lumMod val="40000"/>
                  <a:lumOff val="60000"/>
                </a:schemeClr>
              </a:buClr>
              <a:buSzPct val="100000"/>
              <a:buFont typeface="Courier New" panose="02070309020205020404" pitchFamily="49" charset="0"/>
              <a:buChar char="o"/>
              <a:defRPr sz="1350" b="1" baseline="0">
                <a:solidFill>
                  <a:schemeClr val="bg1"/>
                </a:solidFill>
                <a:effectLst/>
                <a:latin typeface="Calibri" panose="020F0502020204030204" pitchFamily="34" charset="0"/>
                <a:cs typeface="Calibri" panose="020F0502020204030204" pitchFamily="34" charset="0"/>
              </a:defRPr>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2" name="Date Placeholder 1"/>
          <p:cNvSpPr>
            <a:spLocks noGrp="1"/>
          </p:cNvSpPr>
          <p:nvPr>
            <p:ph type="dt" sz="half" idx="11"/>
          </p:nvPr>
        </p:nvSpPr>
        <p:spPr/>
        <p:txBody>
          <a:bodyPr/>
          <a:lstStyle/>
          <a:p>
            <a:pPr defTabSz="342900">
              <a:defRPr/>
            </a:pPr>
            <a:endParaRPr lang="en-US" dirty="0"/>
          </a:p>
        </p:txBody>
      </p:sp>
      <p:sp>
        <p:nvSpPr>
          <p:cNvPr id="8" name="Line 2"/>
          <p:cNvSpPr>
            <a:spLocks noChangeShapeType="1"/>
          </p:cNvSpPr>
          <p:nvPr userDrawn="1"/>
        </p:nvSpPr>
        <p:spPr bwMode="auto">
          <a:xfrm>
            <a:off x="381000" y="745523"/>
            <a:ext cx="8382000" cy="0"/>
          </a:xfrm>
          <a:prstGeom prst="line">
            <a:avLst/>
          </a:prstGeom>
          <a:noFill/>
          <a:ln w="38100">
            <a:gradFill flip="none" rotWithShape="1">
              <a:gsLst>
                <a:gs pos="0">
                  <a:schemeClr val="tx2">
                    <a:lumMod val="75000"/>
                  </a:schemeClr>
                </a:gs>
                <a:gs pos="50000">
                  <a:schemeClr val="tx2">
                    <a:lumMod val="40000"/>
                    <a:lumOff val="60000"/>
                  </a:scheme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latin typeface="Arial"/>
              <a:ea typeface="+mn-ea"/>
              <a:cs typeface="+mn-cs"/>
            </a:endParaRPr>
          </a:p>
        </p:txBody>
      </p:sp>
      <p:sp>
        <p:nvSpPr>
          <p:cNvPr id="3" name="Rectangle 2"/>
          <p:cNvSpPr/>
          <p:nvPr userDrawn="1"/>
        </p:nvSpPr>
        <p:spPr bwMode="auto">
          <a:xfrm>
            <a:off x="381000" y="57150"/>
            <a:ext cx="1117600" cy="650273"/>
          </a:xfrm>
          <a:prstGeom prst="rect">
            <a:avLst/>
          </a:prstGeom>
          <a:solidFill>
            <a:schemeClr val="tx1"/>
          </a:solid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marL="0" marR="0" lvl="0" indent="0" algn="ctr" defTabSz="3429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black"/>
              </a:solidFill>
              <a:effectLst/>
              <a:uLnTx/>
              <a:uFillTx/>
              <a:latin typeface="Arial"/>
              <a:ea typeface="+mn-ea"/>
              <a:cs typeface="+mn-cs"/>
            </a:endParaRPr>
          </a:p>
        </p:txBody>
      </p:sp>
      <p:sp>
        <p:nvSpPr>
          <p:cNvPr id="5" name="Rectangle 1030"/>
          <p:cNvSpPr>
            <a:spLocks noGrp="1" noChangeArrowheads="1"/>
          </p:cNvSpPr>
          <p:nvPr>
            <p:ph type="title"/>
          </p:nvPr>
        </p:nvSpPr>
        <p:spPr bwMode="auto">
          <a:xfrm>
            <a:off x="1388125" y="57150"/>
            <a:ext cx="7390115"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i="0">
                <a:solidFill>
                  <a:schemeClr val="tx2">
                    <a:lumMod val="40000"/>
                    <a:lumOff val="60000"/>
                  </a:schemeClr>
                </a:solidFill>
                <a:effectLst/>
                <a:latin typeface="Times New Roman" panose="02020603050405020304" pitchFamily="18" charset="0"/>
                <a:cs typeface="Times New Roman" panose="02020603050405020304" pitchFamily="18" charset="0"/>
              </a:defRPr>
            </a:lvl1pPr>
          </a:lstStyle>
          <a:p>
            <a:pPr lvl="0"/>
            <a:r>
              <a:rPr lang="en-US" altLang="en-US" dirty="0"/>
              <a:t>Click to edit Master title style</a:t>
            </a:r>
          </a:p>
        </p:txBody>
      </p:sp>
      <p:sp>
        <p:nvSpPr>
          <p:cNvPr id="13" name="Rectangle 1028"/>
          <p:cNvSpPr>
            <a:spLocks noGrp="1" noChangeArrowheads="1"/>
          </p:cNvSpPr>
          <p:nvPr>
            <p:ph type="sldNum" sz="quarter" idx="4"/>
          </p:nvPr>
        </p:nvSpPr>
        <p:spPr bwMode="auto">
          <a:xfrm>
            <a:off x="7988300" y="4893469"/>
            <a:ext cx="1143000" cy="2286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eaLnBrk="0" hangingPunct="0">
              <a:defRPr sz="750" b="0">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solidFill>
                  <a:prstClr val="white"/>
                </a:solidFill>
              </a:rPr>
              <a:pPr>
                <a:defRPr/>
              </a:pPr>
              <a:t>‹#›</a:t>
            </a:fld>
            <a:endParaRPr lang="en-US" altLang="en-US" dirty="0">
              <a:solidFill>
                <a:prstClr val="white"/>
              </a:solidFill>
            </a:endParaRPr>
          </a:p>
        </p:txBody>
      </p:sp>
    </p:spTree>
    <p:extLst>
      <p:ext uri="{BB962C8B-B14F-4D97-AF65-F5344CB8AC3E}">
        <p14:creationId xmlns:p14="http://schemas.microsoft.com/office/powerpoint/2010/main" val="24741066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Slide Topic">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261C2E7D-BB67-4F0C-87F1-756FC1974276}"/>
              </a:ext>
            </a:extLst>
          </p:cNvPr>
          <p:cNvSpPr>
            <a:spLocks noGrp="1"/>
          </p:cNvSpPr>
          <p:nvPr>
            <p:ph type="ctrTitle"/>
          </p:nvPr>
        </p:nvSpPr>
        <p:spPr>
          <a:xfrm>
            <a:off x="650366" y="1767385"/>
            <a:ext cx="7981244" cy="1153236"/>
          </a:xfrm>
          <a:prstGeom prst="rect">
            <a:avLst/>
          </a:prstGeom>
        </p:spPr>
        <p:txBody>
          <a:bodyPr lIns="0" rIns="0" anchor="t" anchorCtr="0">
            <a:noAutofit/>
          </a:bodyPr>
          <a:lstStyle>
            <a:lvl1pPr algn="l">
              <a:spcBef>
                <a:spcPts val="0"/>
              </a:spcBef>
              <a:defRPr sz="2400" b="0">
                <a:solidFill>
                  <a:schemeClr val="bg1"/>
                </a:solidFill>
                <a:latin typeface="+mn-lt"/>
              </a:defRPr>
            </a:lvl1pPr>
          </a:lstStyle>
          <a:p>
            <a:r>
              <a:rPr lang="en-US"/>
              <a:t>Click to edit Master title style</a:t>
            </a:r>
            <a:endParaRPr lang="en-US" dirty="0"/>
          </a:p>
        </p:txBody>
      </p:sp>
      <p:sp>
        <p:nvSpPr>
          <p:cNvPr id="20" name="Subtitle 2">
            <a:extLst>
              <a:ext uri="{FF2B5EF4-FFF2-40B4-BE49-F238E27FC236}">
                <a16:creationId xmlns:a16="http://schemas.microsoft.com/office/drawing/2014/main" id="{CC6DF4C4-B555-4514-B737-CAA82E353FFE}"/>
              </a:ext>
            </a:extLst>
          </p:cNvPr>
          <p:cNvSpPr>
            <a:spLocks noGrp="1"/>
          </p:cNvSpPr>
          <p:nvPr>
            <p:ph type="subTitle" idx="1"/>
          </p:nvPr>
        </p:nvSpPr>
        <p:spPr>
          <a:xfrm>
            <a:off x="650366" y="1051278"/>
            <a:ext cx="7981244" cy="489656"/>
          </a:xfrm>
        </p:spPr>
        <p:txBody>
          <a:bodyPr lIns="0" rIns="0">
            <a:noAutofit/>
          </a:bodyPr>
          <a:lstStyle>
            <a:lvl1pPr marL="0" indent="0" algn="l">
              <a:spcBef>
                <a:spcPts val="0"/>
              </a:spcBef>
              <a:buNone/>
              <a:defRPr sz="36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3" name="Footer Placeholder 2">
            <a:extLst>
              <a:ext uri="{FF2B5EF4-FFF2-40B4-BE49-F238E27FC236}">
                <a16:creationId xmlns:a16="http://schemas.microsoft.com/office/drawing/2014/main" id="{715C7DD6-3E03-4C74-AA30-9E1DF61252FB}"/>
              </a:ext>
            </a:extLst>
          </p:cNvPr>
          <p:cNvSpPr>
            <a:spLocks noGrp="1"/>
          </p:cNvSpPr>
          <p:nvPr>
            <p:ph type="ftr" sz="quarter" idx="10"/>
          </p:nvPr>
        </p:nvSpPr>
        <p:spPr/>
        <p:txBody>
          <a:bodyPr/>
          <a:lstStyle>
            <a:lvl1pPr>
              <a:defRPr sz="100">
                <a:solidFill>
                  <a:schemeClr val="bg1"/>
                </a:solidFill>
              </a:defRPr>
            </a:lvl1pPr>
          </a:lstStyle>
          <a:p>
            <a:endParaRPr lang="en-US" dirty="0"/>
          </a:p>
        </p:txBody>
      </p:sp>
      <p:sp>
        <p:nvSpPr>
          <p:cNvPr id="4" name="Slide Number Placeholder 3">
            <a:extLst>
              <a:ext uri="{FF2B5EF4-FFF2-40B4-BE49-F238E27FC236}">
                <a16:creationId xmlns:a16="http://schemas.microsoft.com/office/drawing/2014/main" id="{F45D6186-F9C3-4452-A790-21388D9B0969}"/>
              </a:ext>
            </a:extLst>
          </p:cNvPr>
          <p:cNvSpPr>
            <a:spLocks noGrp="1"/>
          </p:cNvSpPr>
          <p:nvPr>
            <p:ph type="sldNum" sz="quarter" idx="11"/>
          </p:nvPr>
        </p:nvSpPr>
        <p:spPr/>
        <p:txBody>
          <a:bodyPr/>
          <a:lstStyle/>
          <a:p>
            <a:fld id="{B7CF8A19-3A9E-4ABC-B336-2FDDE321C72D}" type="slidenum">
              <a:rPr lang="en-US" smtClean="0"/>
              <a:pPr/>
              <a:t>‹#›</a:t>
            </a:fld>
            <a:endParaRPr lang="en-US"/>
          </a:p>
        </p:txBody>
      </p:sp>
    </p:spTree>
    <p:extLst>
      <p:ext uri="{BB962C8B-B14F-4D97-AF65-F5344CB8AC3E}">
        <p14:creationId xmlns:p14="http://schemas.microsoft.com/office/powerpoint/2010/main" val="34885180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urse/Lesson Outline">
    <p:spTree>
      <p:nvGrpSpPr>
        <p:cNvPr id="1" name=""/>
        <p:cNvGrpSpPr/>
        <p:nvPr/>
      </p:nvGrpSpPr>
      <p:grpSpPr>
        <a:xfrm>
          <a:off x="0" y="0"/>
          <a:ext cx="0" cy="0"/>
          <a:chOff x="0" y="0"/>
          <a:chExt cx="0" cy="0"/>
        </a:xfrm>
      </p:grpSpPr>
      <p:sp>
        <p:nvSpPr>
          <p:cNvPr id="14" name="Text Placeholder 2">
            <a:extLst>
              <a:ext uri="{FF2B5EF4-FFF2-40B4-BE49-F238E27FC236}">
                <a16:creationId xmlns:a16="http://schemas.microsoft.com/office/drawing/2014/main" id="{F10937EE-1C4A-CD4A-8D8B-58C6219952EB}"/>
              </a:ext>
            </a:extLst>
          </p:cNvPr>
          <p:cNvSpPr>
            <a:spLocks noGrp="1"/>
          </p:cNvSpPr>
          <p:nvPr>
            <p:ph idx="1" hasCustomPrompt="1"/>
          </p:nvPr>
        </p:nvSpPr>
        <p:spPr>
          <a:xfrm>
            <a:off x="341924" y="980349"/>
            <a:ext cx="8460152" cy="2990074"/>
          </a:xfrm>
          <a:prstGeom prst="rect">
            <a:avLst/>
          </a:prstGeom>
        </p:spPr>
        <p:txBody>
          <a:bodyPr vert="horz" lIns="91440" tIns="45720" rIns="91440" bIns="45720" rtlCol="0">
            <a:noAutofit/>
          </a:bodyPr>
          <a:lstStyle/>
          <a:p>
            <a:pPr lvl="0"/>
            <a:r>
              <a:rPr lang="en-US" dirty="0"/>
              <a:t>Click to edit Master text styles</a:t>
            </a:r>
          </a:p>
          <a:p>
            <a:pPr lvl="0"/>
            <a:r>
              <a:rPr lang="en-US" dirty="0"/>
              <a:t>Second level</a:t>
            </a:r>
          </a:p>
          <a:p>
            <a:pPr lvl="0"/>
            <a:r>
              <a:rPr lang="en-US" dirty="0"/>
              <a:t>Third level</a:t>
            </a:r>
          </a:p>
        </p:txBody>
      </p:sp>
      <p:sp>
        <p:nvSpPr>
          <p:cNvPr id="2" name="Footer Placeholder 1">
            <a:extLst>
              <a:ext uri="{FF2B5EF4-FFF2-40B4-BE49-F238E27FC236}">
                <a16:creationId xmlns:a16="http://schemas.microsoft.com/office/drawing/2014/main" id="{D70EB038-50BA-4CE6-87A2-C19FACD82379}"/>
              </a:ext>
            </a:extLst>
          </p:cNvPr>
          <p:cNvSpPr>
            <a:spLocks noGrp="1"/>
          </p:cNvSpPr>
          <p:nvPr>
            <p:ph type="ftr" sz="quarter" idx="10"/>
          </p:nvPr>
        </p:nvSpPr>
        <p:spPr/>
        <p:txBody>
          <a:bodyPr/>
          <a:lstStyle>
            <a:lvl1pPr>
              <a:defRPr sz="100">
                <a:solidFill>
                  <a:schemeClr val="bg1"/>
                </a:solidFill>
              </a:defRPr>
            </a:lvl1pPr>
          </a:lstStyle>
          <a:p>
            <a:endParaRPr lang="en-US" dirty="0"/>
          </a:p>
        </p:txBody>
      </p:sp>
      <p:sp>
        <p:nvSpPr>
          <p:cNvPr id="3" name="Slide Number Placeholder 2">
            <a:extLst>
              <a:ext uri="{FF2B5EF4-FFF2-40B4-BE49-F238E27FC236}">
                <a16:creationId xmlns:a16="http://schemas.microsoft.com/office/drawing/2014/main" id="{2054FF0E-4A35-4E41-A39A-DB4BBF4EE009}"/>
              </a:ext>
            </a:extLst>
          </p:cNvPr>
          <p:cNvSpPr>
            <a:spLocks noGrp="1"/>
          </p:cNvSpPr>
          <p:nvPr>
            <p:ph type="sldNum" sz="quarter" idx="11"/>
          </p:nvPr>
        </p:nvSpPr>
        <p:spPr/>
        <p:txBody>
          <a:bodyPr/>
          <a:lstStyle/>
          <a:p>
            <a:fld id="{B7CF8A19-3A9E-4ABC-B336-2FDDE321C72D}" type="slidenum">
              <a:rPr lang="en-US" smtClean="0"/>
              <a:pPr/>
              <a:t>‹#›</a:t>
            </a:fld>
            <a:endParaRPr lang="en-US"/>
          </a:p>
        </p:txBody>
      </p:sp>
      <p:sp>
        <p:nvSpPr>
          <p:cNvPr id="15" name="Title Placeholder 1">
            <a:extLst>
              <a:ext uri="{FF2B5EF4-FFF2-40B4-BE49-F238E27FC236}">
                <a16:creationId xmlns:a16="http://schemas.microsoft.com/office/drawing/2014/main" id="{DD4CB178-C0D6-4552-8FD9-86AB0F833237}"/>
              </a:ext>
            </a:extLst>
          </p:cNvPr>
          <p:cNvSpPr>
            <a:spLocks noGrp="1"/>
          </p:cNvSpPr>
          <p:nvPr>
            <p:ph type="title"/>
          </p:nvPr>
        </p:nvSpPr>
        <p:spPr>
          <a:xfrm>
            <a:off x="341927" y="75202"/>
            <a:ext cx="8455567" cy="633458"/>
          </a:xfrm>
          <a:prstGeom prst="rect">
            <a:avLst/>
          </a:prstGeom>
        </p:spPr>
        <p:txBody>
          <a:bodyPr vert="horz" lIns="91440" tIns="45720" rIns="91440" bIns="45720" rtlCol="0" anchor="ctr">
            <a:noAutofit/>
          </a:bodyPr>
          <a:lstStyle/>
          <a:p>
            <a:r>
              <a:rPr lang="en-US"/>
              <a:t>Click to edit Master title style</a:t>
            </a:r>
            <a:endParaRPr lang="en-US" dirty="0"/>
          </a:p>
        </p:txBody>
      </p:sp>
    </p:spTree>
    <p:extLst>
      <p:ext uri="{BB962C8B-B14F-4D97-AF65-F5344CB8AC3E}">
        <p14:creationId xmlns:p14="http://schemas.microsoft.com/office/powerpoint/2010/main" val="15371595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ottom Fill Slide">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DE834EAB-3654-8444-AD99-93CDAC63F3F4}"/>
              </a:ext>
            </a:extLst>
          </p:cNvPr>
          <p:cNvSpPr>
            <a:spLocks noGrp="1"/>
          </p:cNvSpPr>
          <p:nvPr>
            <p:ph idx="1"/>
          </p:nvPr>
        </p:nvSpPr>
        <p:spPr>
          <a:xfrm>
            <a:off x="341924" y="980349"/>
            <a:ext cx="8460152" cy="3322145"/>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93B92A88-5565-4FAF-B92E-9F074FB192B3}"/>
              </a:ext>
            </a:extLst>
          </p:cNvPr>
          <p:cNvSpPr>
            <a:spLocks noGrp="1"/>
          </p:cNvSpPr>
          <p:nvPr>
            <p:ph type="ftr" sz="quarter" idx="10"/>
          </p:nvPr>
        </p:nvSpPr>
        <p:spPr/>
        <p:txBody>
          <a:bodyPr/>
          <a:lstStyle>
            <a:lvl1pPr>
              <a:defRPr sz="100">
                <a:solidFill>
                  <a:schemeClr val="bg1"/>
                </a:solidFill>
              </a:defRPr>
            </a:lvl1pPr>
          </a:lstStyle>
          <a:p>
            <a:endParaRPr lang="en-US" dirty="0"/>
          </a:p>
        </p:txBody>
      </p:sp>
      <p:sp>
        <p:nvSpPr>
          <p:cNvPr id="4" name="Slide Number Placeholder 3">
            <a:extLst>
              <a:ext uri="{FF2B5EF4-FFF2-40B4-BE49-F238E27FC236}">
                <a16:creationId xmlns:a16="http://schemas.microsoft.com/office/drawing/2014/main" id="{8C09426C-B0A8-4657-888A-DC0D9715AEF1}"/>
              </a:ext>
            </a:extLst>
          </p:cNvPr>
          <p:cNvSpPr>
            <a:spLocks noGrp="1"/>
          </p:cNvSpPr>
          <p:nvPr>
            <p:ph type="sldNum" sz="quarter" idx="11"/>
          </p:nvPr>
        </p:nvSpPr>
        <p:spPr/>
        <p:txBody>
          <a:bodyPr/>
          <a:lstStyle/>
          <a:p>
            <a:fld id="{B7CF8A19-3A9E-4ABC-B336-2FDDE321C72D}" type="slidenum">
              <a:rPr lang="en-US" smtClean="0"/>
              <a:pPr/>
              <a:t>‹#›</a:t>
            </a:fld>
            <a:endParaRPr lang="en-US"/>
          </a:p>
        </p:txBody>
      </p:sp>
      <p:sp>
        <p:nvSpPr>
          <p:cNvPr id="12" name="Title Placeholder 1">
            <a:extLst>
              <a:ext uri="{FF2B5EF4-FFF2-40B4-BE49-F238E27FC236}">
                <a16:creationId xmlns:a16="http://schemas.microsoft.com/office/drawing/2014/main" id="{B89E05CC-C080-4076-B555-AC268F249F00}"/>
              </a:ext>
            </a:extLst>
          </p:cNvPr>
          <p:cNvSpPr>
            <a:spLocks noGrp="1"/>
          </p:cNvSpPr>
          <p:nvPr>
            <p:ph type="title"/>
          </p:nvPr>
        </p:nvSpPr>
        <p:spPr>
          <a:xfrm>
            <a:off x="341927" y="75202"/>
            <a:ext cx="8455567" cy="633458"/>
          </a:xfrm>
          <a:prstGeom prst="rect">
            <a:avLst/>
          </a:prstGeom>
        </p:spPr>
        <p:txBody>
          <a:bodyPr vert="horz" lIns="91440" tIns="45720" rIns="91440" bIns="45720" rtlCol="0" anchor="ctr">
            <a:noAutofit/>
          </a:bodyPr>
          <a:lstStyle/>
          <a:p>
            <a:r>
              <a:rPr lang="en-US"/>
              <a:t>Click to edit Master title style</a:t>
            </a:r>
            <a:endParaRPr lang="en-US" dirty="0"/>
          </a:p>
        </p:txBody>
      </p:sp>
    </p:spTree>
    <p:extLst>
      <p:ext uri="{BB962C8B-B14F-4D97-AF65-F5344CB8AC3E}">
        <p14:creationId xmlns:p14="http://schemas.microsoft.com/office/powerpoint/2010/main" val="26510261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o Fill Slide">
    <p:spTree>
      <p:nvGrpSpPr>
        <p:cNvPr id="1" name=""/>
        <p:cNvGrpSpPr/>
        <p:nvPr/>
      </p:nvGrpSpPr>
      <p:grpSpPr>
        <a:xfrm>
          <a:off x="0" y="0"/>
          <a:ext cx="0" cy="0"/>
          <a:chOff x="0" y="0"/>
          <a:chExt cx="0" cy="0"/>
        </a:xfrm>
      </p:grpSpPr>
      <p:sp>
        <p:nvSpPr>
          <p:cNvPr id="16" name="Text Placeholder 2">
            <a:extLst>
              <a:ext uri="{FF2B5EF4-FFF2-40B4-BE49-F238E27FC236}">
                <a16:creationId xmlns:a16="http://schemas.microsoft.com/office/drawing/2014/main" id="{72C6F783-9286-1544-850A-F82A0510B462}"/>
              </a:ext>
            </a:extLst>
          </p:cNvPr>
          <p:cNvSpPr>
            <a:spLocks noGrp="1"/>
          </p:cNvSpPr>
          <p:nvPr>
            <p:ph idx="1"/>
          </p:nvPr>
        </p:nvSpPr>
        <p:spPr>
          <a:xfrm>
            <a:off x="341924" y="980347"/>
            <a:ext cx="8460152" cy="356759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6842D0C1-28C5-40E9-BE4A-2634E3E59F3F}"/>
              </a:ext>
            </a:extLst>
          </p:cNvPr>
          <p:cNvSpPr>
            <a:spLocks noGrp="1"/>
          </p:cNvSpPr>
          <p:nvPr>
            <p:ph type="ftr" sz="quarter" idx="10"/>
          </p:nvPr>
        </p:nvSpPr>
        <p:spPr/>
        <p:txBody>
          <a:bodyPr/>
          <a:lstStyle>
            <a:lvl1pPr>
              <a:defRPr sz="100">
                <a:solidFill>
                  <a:schemeClr val="bg1"/>
                </a:solidFill>
              </a:defRPr>
            </a:lvl1pPr>
          </a:lstStyle>
          <a:p>
            <a:endParaRPr lang="en-US" dirty="0"/>
          </a:p>
        </p:txBody>
      </p:sp>
      <p:sp>
        <p:nvSpPr>
          <p:cNvPr id="3" name="Slide Number Placeholder 2">
            <a:extLst>
              <a:ext uri="{FF2B5EF4-FFF2-40B4-BE49-F238E27FC236}">
                <a16:creationId xmlns:a16="http://schemas.microsoft.com/office/drawing/2014/main" id="{40AF80CE-1F06-46AF-81FC-3CE6F4E76AEA}"/>
              </a:ext>
            </a:extLst>
          </p:cNvPr>
          <p:cNvSpPr>
            <a:spLocks noGrp="1"/>
          </p:cNvSpPr>
          <p:nvPr>
            <p:ph type="sldNum" sz="quarter" idx="11"/>
          </p:nvPr>
        </p:nvSpPr>
        <p:spPr/>
        <p:txBody>
          <a:bodyPr/>
          <a:lstStyle/>
          <a:p>
            <a:fld id="{B7CF8A19-3A9E-4ABC-B336-2FDDE321C72D}" type="slidenum">
              <a:rPr lang="en-US" smtClean="0"/>
              <a:pPr/>
              <a:t>‹#›</a:t>
            </a:fld>
            <a:endParaRPr lang="en-US"/>
          </a:p>
        </p:txBody>
      </p:sp>
      <p:sp>
        <p:nvSpPr>
          <p:cNvPr id="12" name="Title Placeholder 1">
            <a:extLst>
              <a:ext uri="{FF2B5EF4-FFF2-40B4-BE49-F238E27FC236}">
                <a16:creationId xmlns:a16="http://schemas.microsoft.com/office/drawing/2014/main" id="{F2EB0BAE-96FC-4676-99FD-45D2D9C44FC3}"/>
              </a:ext>
            </a:extLst>
          </p:cNvPr>
          <p:cNvSpPr>
            <a:spLocks noGrp="1"/>
          </p:cNvSpPr>
          <p:nvPr>
            <p:ph type="title"/>
          </p:nvPr>
        </p:nvSpPr>
        <p:spPr>
          <a:xfrm>
            <a:off x="341927" y="75202"/>
            <a:ext cx="8455567" cy="633458"/>
          </a:xfrm>
          <a:prstGeom prst="rect">
            <a:avLst/>
          </a:prstGeom>
        </p:spPr>
        <p:txBody>
          <a:bodyPr vert="horz" lIns="91440" tIns="45720" rIns="91440" bIns="45720" rtlCol="0" anchor="ctr">
            <a:noAutofit/>
          </a:bodyPr>
          <a:lstStyle/>
          <a:p>
            <a:r>
              <a:rPr lang="en-US"/>
              <a:t>Click to edit Master title style</a:t>
            </a:r>
            <a:endParaRPr lang="en-US" dirty="0"/>
          </a:p>
        </p:txBody>
      </p:sp>
    </p:spTree>
    <p:extLst>
      <p:ext uri="{BB962C8B-B14F-4D97-AF65-F5344CB8AC3E}">
        <p14:creationId xmlns:p14="http://schemas.microsoft.com/office/powerpoint/2010/main" val="31142979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rner Fill">
    <p:spTree>
      <p:nvGrpSpPr>
        <p:cNvPr id="1" name=""/>
        <p:cNvGrpSpPr/>
        <p:nvPr/>
      </p:nvGrpSpPr>
      <p:grpSpPr>
        <a:xfrm>
          <a:off x="0" y="0"/>
          <a:ext cx="0" cy="0"/>
          <a:chOff x="0" y="0"/>
          <a:chExt cx="0" cy="0"/>
        </a:xfrm>
      </p:grpSpPr>
      <p:sp>
        <p:nvSpPr>
          <p:cNvPr id="11" name="Title Placeholder 1"/>
          <p:cNvSpPr>
            <a:spLocks noGrp="1"/>
          </p:cNvSpPr>
          <p:nvPr>
            <p:ph type="title" hasCustomPrompt="1"/>
          </p:nvPr>
        </p:nvSpPr>
        <p:spPr>
          <a:xfrm>
            <a:off x="341925" y="75202"/>
            <a:ext cx="8455566" cy="633458"/>
          </a:xfrm>
          <a:prstGeom prst="rect">
            <a:avLst/>
          </a:prstGeom>
        </p:spPr>
        <p:txBody>
          <a:bodyPr vert="horz" lIns="91440" tIns="45720" rIns="91440" bIns="45720" rtlCol="0" anchor="ctr">
            <a:noAutofit/>
          </a:bodyPr>
          <a:lstStyle>
            <a:lvl1pPr>
              <a:defRPr b="1">
                <a:latin typeface="+mn-lt"/>
              </a:defRPr>
            </a:lvl1pPr>
          </a:lstStyle>
          <a:p>
            <a:r>
              <a:rPr lang="en-US" dirty="0"/>
              <a:t>Click to add title</a:t>
            </a:r>
          </a:p>
        </p:txBody>
      </p:sp>
      <p:sp>
        <p:nvSpPr>
          <p:cNvPr id="15" name="Text Placeholder 2">
            <a:extLst>
              <a:ext uri="{FF2B5EF4-FFF2-40B4-BE49-F238E27FC236}">
                <a16:creationId xmlns:a16="http://schemas.microsoft.com/office/drawing/2014/main" id="{EACD82ED-3ACE-6B4E-AED2-34697AE09C35}"/>
              </a:ext>
            </a:extLst>
          </p:cNvPr>
          <p:cNvSpPr>
            <a:spLocks noGrp="1"/>
          </p:cNvSpPr>
          <p:nvPr>
            <p:ph idx="1" hasCustomPrompt="1"/>
          </p:nvPr>
        </p:nvSpPr>
        <p:spPr>
          <a:xfrm>
            <a:off x="341924" y="980349"/>
            <a:ext cx="7259879" cy="3229986"/>
          </a:xfrm>
          <a:prstGeom prst="rect">
            <a:avLst/>
          </a:prstGeom>
        </p:spPr>
        <p:txBody>
          <a:bodyPr vert="horz" lIns="91440" tIns="45720" rIns="91440" bIns="45720" rtlCol="0">
            <a:noAutofit/>
          </a:bodyPr>
          <a:lstStyle/>
          <a:p>
            <a:pPr lvl="0"/>
            <a:r>
              <a:rPr lang="en-US" dirty="0"/>
              <a:t>Click to edit Master text styles</a:t>
            </a:r>
          </a:p>
          <a:p>
            <a:pPr lvl="0"/>
            <a:r>
              <a:rPr lang="en-US" dirty="0"/>
              <a:t>Second level</a:t>
            </a:r>
          </a:p>
          <a:p>
            <a:pPr lvl="0"/>
            <a:r>
              <a:rPr lang="en-US" dirty="0"/>
              <a:t>Third level</a:t>
            </a:r>
          </a:p>
        </p:txBody>
      </p:sp>
      <p:sp>
        <p:nvSpPr>
          <p:cNvPr id="3" name="Slide Number Placeholder 2">
            <a:extLst>
              <a:ext uri="{FF2B5EF4-FFF2-40B4-BE49-F238E27FC236}">
                <a16:creationId xmlns:a16="http://schemas.microsoft.com/office/drawing/2014/main" id="{0D623632-4E16-4AD5-AADC-2E340A869461}"/>
              </a:ext>
            </a:extLst>
          </p:cNvPr>
          <p:cNvSpPr>
            <a:spLocks noGrp="1"/>
          </p:cNvSpPr>
          <p:nvPr>
            <p:ph type="sldNum" sz="quarter" idx="11"/>
          </p:nvPr>
        </p:nvSpPr>
        <p:spPr/>
        <p:txBody>
          <a:bodyPr/>
          <a:lstStyle/>
          <a:p>
            <a:fld id="{B7CF8A19-3A9E-4ABC-B336-2FDDE321C72D}" type="slidenum">
              <a:rPr lang="en-US" smtClean="0"/>
              <a:pPr/>
              <a:t>‹#›</a:t>
            </a:fld>
            <a:endParaRPr lang="en-US"/>
          </a:p>
        </p:txBody>
      </p:sp>
    </p:spTree>
    <p:extLst>
      <p:ext uri="{BB962C8B-B14F-4D97-AF65-F5344CB8AC3E}">
        <p14:creationId xmlns:p14="http://schemas.microsoft.com/office/powerpoint/2010/main" val="35212924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Slide Summary">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261C2E7D-BB67-4F0C-87F1-756FC1974276}"/>
              </a:ext>
            </a:extLst>
          </p:cNvPr>
          <p:cNvSpPr>
            <a:spLocks noGrp="1"/>
          </p:cNvSpPr>
          <p:nvPr>
            <p:ph type="ctrTitle" hasCustomPrompt="1"/>
          </p:nvPr>
        </p:nvSpPr>
        <p:spPr>
          <a:xfrm>
            <a:off x="650366" y="1767385"/>
            <a:ext cx="7981244" cy="1153236"/>
          </a:xfrm>
          <a:prstGeom prst="rect">
            <a:avLst/>
          </a:prstGeom>
        </p:spPr>
        <p:txBody>
          <a:bodyPr lIns="0" rIns="0" anchor="t" anchorCtr="0">
            <a:noAutofit/>
          </a:bodyPr>
          <a:lstStyle>
            <a:lvl1pPr algn="l">
              <a:spcBef>
                <a:spcPts val="0"/>
              </a:spcBef>
              <a:defRPr sz="2400" b="0">
                <a:solidFill>
                  <a:schemeClr val="bg1"/>
                </a:solidFill>
                <a:latin typeface="+mn-lt"/>
              </a:defRPr>
            </a:lvl1pPr>
          </a:lstStyle>
          <a:p>
            <a:r>
              <a:rPr lang="en-US" dirty="0"/>
              <a:t>Summary</a:t>
            </a:r>
          </a:p>
        </p:txBody>
      </p:sp>
      <p:sp>
        <p:nvSpPr>
          <p:cNvPr id="20" name="Subtitle 2">
            <a:extLst>
              <a:ext uri="{FF2B5EF4-FFF2-40B4-BE49-F238E27FC236}">
                <a16:creationId xmlns:a16="http://schemas.microsoft.com/office/drawing/2014/main" id="{CC6DF4C4-B555-4514-B737-CAA82E353FFE}"/>
              </a:ext>
            </a:extLst>
          </p:cNvPr>
          <p:cNvSpPr>
            <a:spLocks noGrp="1"/>
          </p:cNvSpPr>
          <p:nvPr>
            <p:ph type="subTitle" idx="1"/>
          </p:nvPr>
        </p:nvSpPr>
        <p:spPr>
          <a:xfrm>
            <a:off x="650366" y="1051278"/>
            <a:ext cx="7981244" cy="489656"/>
          </a:xfrm>
        </p:spPr>
        <p:txBody>
          <a:bodyPr lIns="0" rIns="0">
            <a:noAutofit/>
          </a:bodyPr>
          <a:lstStyle>
            <a:lvl1pPr marL="0" indent="0" algn="l">
              <a:spcBef>
                <a:spcPts val="0"/>
              </a:spcBef>
              <a:buNone/>
              <a:defRPr sz="36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Slide Number Placeholder 3">
            <a:extLst>
              <a:ext uri="{FF2B5EF4-FFF2-40B4-BE49-F238E27FC236}">
                <a16:creationId xmlns:a16="http://schemas.microsoft.com/office/drawing/2014/main" id="{F45D6186-F9C3-4452-A790-21388D9B0969}"/>
              </a:ext>
            </a:extLst>
          </p:cNvPr>
          <p:cNvSpPr>
            <a:spLocks noGrp="1"/>
          </p:cNvSpPr>
          <p:nvPr>
            <p:ph type="sldNum" sz="quarter" idx="11"/>
          </p:nvPr>
        </p:nvSpPr>
        <p:spPr/>
        <p:txBody>
          <a:bodyPr/>
          <a:lstStyle/>
          <a:p>
            <a:fld id="{B7CF8A19-3A9E-4ABC-B336-2FDDE321C72D}" type="slidenum">
              <a:rPr lang="en-US" smtClean="0"/>
              <a:pPr/>
              <a:t>‹#›</a:t>
            </a:fld>
            <a:endParaRPr lang="en-US"/>
          </a:p>
        </p:txBody>
      </p:sp>
    </p:spTree>
    <p:extLst>
      <p:ext uri="{BB962C8B-B14F-4D97-AF65-F5344CB8AC3E}">
        <p14:creationId xmlns:p14="http://schemas.microsoft.com/office/powerpoint/2010/main" val="27761789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cSld name="Title Slide Lesson">
    <p:spTree>
      <p:nvGrpSpPr>
        <p:cNvPr id="1" name=""/>
        <p:cNvGrpSpPr/>
        <p:nvPr/>
      </p:nvGrpSpPr>
      <p:grpSpPr>
        <a:xfrm>
          <a:off x="0" y="0"/>
          <a:ext cx="0" cy="0"/>
          <a:chOff x="0" y="0"/>
          <a:chExt cx="0" cy="0"/>
        </a:xfrm>
      </p:grpSpPr>
      <p:sp>
        <p:nvSpPr>
          <p:cNvPr id="3" name="Rectangle: Single Corner Rounded 2">
            <a:extLst>
              <a:ext uri="{FF2B5EF4-FFF2-40B4-BE49-F238E27FC236}">
                <a16:creationId xmlns:a16="http://schemas.microsoft.com/office/drawing/2014/main" id="{89D54FF8-0097-4E4C-A337-D0D5F09F5D9E}"/>
              </a:ext>
            </a:extLst>
          </p:cNvPr>
          <p:cNvSpPr/>
          <p:nvPr userDrawn="1"/>
        </p:nvSpPr>
        <p:spPr>
          <a:xfrm flipV="1">
            <a:off x="408561" y="331611"/>
            <a:ext cx="8326878" cy="3443110"/>
          </a:xfrm>
          <a:prstGeom prst="round1Rect">
            <a:avLst>
              <a:gd name="adj" fmla="val 14091"/>
            </a:avLst>
          </a:prstGeom>
          <a:solidFill>
            <a:schemeClr val="tx2"/>
          </a:solidFill>
          <a:ln w="28575" cap="flat" cmpd="sng" algn="ctr">
            <a:solidFill>
              <a:schemeClr val="tx2"/>
            </a:solidFill>
            <a:prstDash val="solid"/>
          </a:ln>
          <a:effectLst/>
        </p:spPr>
        <p:txBody>
          <a:bodyPr rtlCol="0" anchor="ctr"/>
          <a:lstStyle/>
          <a:p>
            <a:pPr algn="ctr" defTabSz="914400"/>
            <a:endParaRPr lang="en-US" sz="1100" b="1" kern="0" dirty="0" err="1">
              <a:solidFill>
                <a:srgbClr val="FF0000"/>
              </a:solidFill>
              <a:latin typeface="Arial"/>
            </a:endParaRPr>
          </a:p>
        </p:txBody>
      </p:sp>
      <p:sp>
        <p:nvSpPr>
          <p:cNvPr id="13" name="Title 1">
            <a:extLst>
              <a:ext uri="{FF2B5EF4-FFF2-40B4-BE49-F238E27FC236}">
                <a16:creationId xmlns:a16="http://schemas.microsoft.com/office/drawing/2014/main" id="{B2FEEEDD-0751-854A-9852-93F3EA02290E}"/>
              </a:ext>
            </a:extLst>
          </p:cNvPr>
          <p:cNvSpPr>
            <a:spLocks noGrp="1"/>
          </p:cNvSpPr>
          <p:nvPr>
            <p:ph type="ctrTitle"/>
          </p:nvPr>
        </p:nvSpPr>
        <p:spPr>
          <a:xfrm>
            <a:off x="650366" y="1767385"/>
            <a:ext cx="7981244" cy="1153236"/>
          </a:xfrm>
          <a:prstGeom prst="rect">
            <a:avLst/>
          </a:prstGeom>
        </p:spPr>
        <p:txBody>
          <a:bodyPr lIns="0" rIns="0" anchor="t" anchorCtr="0">
            <a:noAutofit/>
          </a:bodyPr>
          <a:lstStyle>
            <a:lvl1pPr algn="l">
              <a:spcBef>
                <a:spcPts val="0"/>
              </a:spcBef>
              <a:defRPr sz="2400" b="0">
                <a:solidFill>
                  <a:schemeClr val="bg1"/>
                </a:solidFill>
                <a:latin typeface="+mn-lt"/>
              </a:defRPr>
            </a:lvl1pPr>
          </a:lstStyle>
          <a:p>
            <a:r>
              <a:rPr lang="en-US"/>
              <a:t>Click to edit Master title style</a:t>
            </a:r>
            <a:endParaRPr lang="en-US" dirty="0"/>
          </a:p>
        </p:txBody>
      </p:sp>
      <p:sp>
        <p:nvSpPr>
          <p:cNvPr id="14" name="Subtitle 2">
            <a:extLst>
              <a:ext uri="{FF2B5EF4-FFF2-40B4-BE49-F238E27FC236}">
                <a16:creationId xmlns:a16="http://schemas.microsoft.com/office/drawing/2014/main" id="{658038CC-5DF0-1545-A424-EA63B177F16F}"/>
              </a:ext>
            </a:extLst>
          </p:cNvPr>
          <p:cNvSpPr>
            <a:spLocks noGrp="1"/>
          </p:cNvSpPr>
          <p:nvPr>
            <p:ph type="subTitle" idx="1"/>
          </p:nvPr>
        </p:nvSpPr>
        <p:spPr>
          <a:xfrm>
            <a:off x="650366" y="1051278"/>
            <a:ext cx="7981244" cy="489656"/>
          </a:xfrm>
        </p:spPr>
        <p:txBody>
          <a:bodyPr lIns="0" rIns="0">
            <a:noAutofit/>
          </a:bodyPr>
          <a:lstStyle>
            <a:lvl1pPr marL="0" indent="0" algn="l">
              <a:spcBef>
                <a:spcPts val="0"/>
              </a:spcBef>
              <a:buNone/>
              <a:defRPr sz="36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26943741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41927" y="75202"/>
            <a:ext cx="8455567" cy="633458"/>
          </a:xfrm>
          <a:prstGeom prst="rect">
            <a:avLst/>
          </a:prstGeom>
        </p:spPr>
        <p:txBody>
          <a:bodyPr/>
          <a:lstStyle>
            <a:lvl1pPr>
              <a:defRPr b="1">
                <a:latin typeface="+mn-lt"/>
              </a:defRPr>
            </a:lvl1pPr>
          </a:lstStyle>
          <a:p>
            <a:r>
              <a:rPr lang="en-US" dirty="0"/>
              <a:t>Click to add title</a:t>
            </a:r>
          </a:p>
        </p:txBody>
      </p:sp>
      <p:sp>
        <p:nvSpPr>
          <p:cNvPr id="4" name="Footer Placeholder 3">
            <a:extLst>
              <a:ext uri="{FF2B5EF4-FFF2-40B4-BE49-F238E27FC236}">
                <a16:creationId xmlns:a16="http://schemas.microsoft.com/office/drawing/2014/main" id="{6F98C097-D8E9-4803-892B-742AFC53C446}"/>
              </a:ext>
            </a:extLst>
          </p:cNvPr>
          <p:cNvSpPr>
            <a:spLocks noGrp="1"/>
          </p:cNvSpPr>
          <p:nvPr>
            <p:ph type="ftr" sz="quarter" idx="10"/>
          </p:nvPr>
        </p:nvSpPr>
        <p:spPr/>
        <p:txBody>
          <a:bodyPr/>
          <a:lstStyle>
            <a:lvl1pPr>
              <a:defRPr>
                <a:solidFill>
                  <a:schemeClr val="bg1"/>
                </a:solidFill>
              </a:defRPr>
            </a:lvl1pPr>
          </a:lstStyle>
          <a:p>
            <a:endParaRPr lang="en-US" dirty="0"/>
          </a:p>
        </p:txBody>
      </p:sp>
      <p:sp>
        <p:nvSpPr>
          <p:cNvPr id="7" name="Slide Number Placeholder 6">
            <a:extLst>
              <a:ext uri="{FF2B5EF4-FFF2-40B4-BE49-F238E27FC236}">
                <a16:creationId xmlns:a16="http://schemas.microsoft.com/office/drawing/2014/main" id="{BCC5696C-27D7-4D5E-BF51-1A71B93F0442}"/>
              </a:ext>
            </a:extLst>
          </p:cNvPr>
          <p:cNvSpPr>
            <a:spLocks noGrp="1"/>
          </p:cNvSpPr>
          <p:nvPr>
            <p:ph type="sldNum" sz="quarter" idx="11"/>
          </p:nvPr>
        </p:nvSpPr>
        <p:spPr/>
        <p:txBody>
          <a:bodyPr/>
          <a:lstStyle/>
          <a:p>
            <a:fld id="{B7CF8A19-3A9E-4ABC-B336-2FDDE321C72D}" type="slidenum">
              <a:rPr lang="en-US" smtClean="0"/>
              <a:pPr/>
              <a:t>‹#›</a:t>
            </a:fld>
            <a:endParaRPr lang="en-US"/>
          </a:p>
        </p:txBody>
      </p:sp>
    </p:spTree>
    <p:extLst>
      <p:ext uri="{BB962C8B-B14F-4D97-AF65-F5344CB8AC3E}">
        <p14:creationId xmlns:p14="http://schemas.microsoft.com/office/powerpoint/2010/main" val="6570552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userDrawn="1">
  <p:cSld name="1_Title Slide Lesson">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79885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fault">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800100"/>
            <a:ext cx="8382000" cy="4000500"/>
          </a:xfrm>
          <a:prstGeom prst="rect">
            <a:avLst/>
          </a:prstGeom>
        </p:spPr>
        <p:txBody>
          <a:bodyPr/>
          <a:lstStyle>
            <a:lvl1pPr marL="0" indent="0">
              <a:spcBef>
                <a:spcPts val="900"/>
              </a:spcBef>
              <a:buClrTx/>
              <a:buFont typeface="Arial" pitchFamily="34" charset="0"/>
              <a:buNone/>
              <a:defRPr sz="1500" i="1">
                <a:solidFill>
                  <a:schemeClr val="accent1">
                    <a:lumMod val="75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vl2pPr marL="205740" indent="-205740">
              <a:spcBef>
                <a:spcPts val="900"/>
              </a:spcBef>
              <a:buClr>
                <a:schemeClr val="accent1">
                  <a:lumMod val="75000"/>
                </a:schemeClr>
              </a:buClr>
              <a:buSzPct val="100000"/>
              <a:buFont typeface="Arial" panose="020B0604020202020204" pitchFamily="34" charset="0"/>
              <a:buChar char="•"/>
              <a:defRPr sz="1500" b="1">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411480" indent="-205740">
              <a:spcBef>
                <a:spcPts val="900"/>
              </a:spcBef>
              <a:buClr>
                <a:schemeClr val="accent1">
                  <a:lumMod val="75000"/>
                </a:schemeClr>
              </a:buClr>
              <a:buSzPct val="100000"/>
              <a:buFont typeface="Arial" panose="020B0604020202020204" pitchFamily="34" charset="0"/>
              <a:buChar char="–"/>
              <a:defRPr sz="1350" b="1">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617220" indent="-205740">
              <a:spcBef>
                <a:spcPts val="900"/>
              </a:spcBef>
              <a:buSzPct val="100000"/>
              <a:buFont typeface="Wingdings" panose="05000000000000000000" pitchFamily="2" charset="2"/>
              <a:buChar char="§"/>
              <a:defRPr sz="1350" b="1" baseline="0">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822960" indent="-205740">
              <a:spcBef>
                <a:spcPts val="900"/>
              </a:spcBef>
              <a:buSzPct val="100000"/>
              <a:buFont typeface="Courier New" panose="02070309020205020404" pitchFamily="49" charset="0"/>
              <a:buChar char="o"/>
              <a:defRPr sz="1350" b="1" baseline="0">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5" name="Rectangle 1030"/>
          <p:cNvSpPr>
            <a:spLocks noGrp="1" noChangeArrowheads="1"/>
          </p:cNvSpPr>
          <p:nvPr>
            <p:ph type="title"/>
          </p:nvPr>
        </p:nvSpPr>
        <p:spPr bwMode="auto">
          <a:xfrm>
            <a:off x="1371600" y="57150"/>
            <a:ext cx="7406640"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350">
                <a:solidFill>
                  <a:schemeClr val="accent1">
                    <a:lumMod val="75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stStyle>
          <a:p>
            <a:pPr lvl="0"/>
            <a:r>
              <a:rPr lang="en-US" altLang="en-US" dirty="0"/>
              <a:t>Click to edit Master title style</a:t>
            </a:r>
          </a:p>
        </p:txBody>
      </p:sp>
      <p:sp>
        <p:nvSpPr>
          <p:cNvPr id="2" name="Date Placeholder 1"/>
          <p:cNvSpPr>
            <a:spLocks noGrp="1"/>
          </p:cNvSpPr>
          <p:nvPr>
            <p:ph type="dt" sz="half" idx="11"/>
          </p:nvPr>
        </p:nvSpPr>
        <p:spPr/>
        <p:txBody>
          <a:bodyPr/>
          <a:lstStyle/>
          <a:p>
            <a:pPr defTabSz="342900">
              <a:defRPr/>
            </a:pPr>
            <a:r>
              <a:rPr lang="en-US"/>
              <a:t>	</a:t>
            </a:r>
            <a:endParaRPr lang="en-US" dirty="0"/>
          </a:p>
        </p:txBody>
      </p:sp>
      <p:sp>
        <p:nvSpPr>
          <p:cNvPr id="7" name="Rectangle 1028"/>
          <p:cNvSpPr>
            <a:spLocks noGrp="1" noChangeArrowheads="1"/>
          </p:cNvSpPr>
          <p:nvPr>
            <p:ph type="sldNum" sz="quarter" idx="4"/>
          </p:nvPr>
        </p:nvSpPr>
        <p:spPr bwMode="auto">
          <a:xfrm>
            <a:off x="7988300" y="4893469"/>
            <a:ext cx="11430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0" hangingPunct="0">
              <a:defRPr sz="750">
                <a:solidFill>
                  <a:schemeClr val="tx1"/>
                </a:solidFill>
                <a:latin typeface="Calibri" panose="020F0502020204030204" pitchFamily="34" charset="0"/>
                <a:cs typeface="Calibri" panose="020F0502020204030204" pitchFamily="34" charset="0"/>
              </a:defRPr>
            </a:lvl1pPr>
          </a:lstStyle>
          <a:p>
            <a:pPr defTabSz="342900">
              <a:defRPr/>
            </a:pPr>
            <a:fld id="{CF8BF5C1-0C31-4117-9346-26B34DEE768C}" type="slidenum">
              <a:rPr lang="en-US" altLang="en-US" smtClean="0">
                <a:solidFill>
                  <a:prstClr val="black"/>
                </a:solidFill>
              </a:rPr>
              <a:pPr defTabSz="342900">
                <a:defRPr/>
              </a:pPr>
              <a:t>‹#›</a:t>
            </a:fld>
            <a:endParaRPr lang="en-US" altLang="en-US" dirty="0">
              <a:solidFill>
                <a:prstClr val="black"/>
              </a:solidFill>
            </a:endParaRPr>
          </a:p>
        </p:txBody>
      </p:sp>
    </p:spTree>
    <p:extLst>
      <p:ext uri="{BB962C8B-B14F-4D97-AF65-F5344CB8AC3E}">
        <p14:creationId xmlns:p14="http://schemas.microsoft.com/office/powerpoint/2010/main" val="288693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12/28/22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180475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100" b="1" i="1">
                <a:solidFill>
                  <a:schemeClr val="bg1"/>
                </a:solidFill>
                <a:latin typeface="Calibri-BoldItalic"/>
                <a:cs typeface="Calibri-BoldItalic"/>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12/28/22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936295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Number">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800100"/>
            <a:ext cx="8382000" cy="4000500"/>
          </a:xfrm>
          <a:prstGeom prst="rect">
            <a:avLst/>
          </a:prstGeom>
        </p:spPr>
        <p:txBody>
          <a:bodyPr/>
          <a:lstStyle>
            <a:lvl1pPr marL="274320" indent="-274320">
              <a:spcBef>
                <a:spcPts val="900"/>
              </a:spcBef>
              <a:buClr>
                <a:schemeClr val="tx2">
                  <a:lumMod val="40000"/>
                  <a:lumOff val="60000"/>
                </a:schemeClr>
              </a:buClr>
              <a:buSzPct val="100000"/>
              <a:buFont typeface="+mj-lt"/>
              <a:buAutoNum type="arabicPeriod"/>
              <a:defRPr sz="1350" i="0">
                <a:solidFill>
                  <a:schemeClr val="bg1"/>
                </a:solidFill>
                <a:effectLst>
                  <a:outerShdw blurRad="38100" dist="38100" dir="2700000" algn="tl">
                    <a:srgbClr val="000000">
                      <a:alpha val="43137"/>
                    </a:srgbClr>
                  </a:outerShdw>
                </a:effectLst>
                <a:latin typeface="+mn-lt"/>
                <a:cs typeface="Calibri" panose="020F0502020204030204" pitchFamily="34" charset="0"/>
              </a:defRPr>
            </a:lvl1pPr>
            <a:lvl2pPr marL="0" indent="0">
              <a:spcBef>
                <a:spcPts val="900"/>
              </a:spcBef>
              <a:buClr>
                <a:schemeClr val="accent1">
                  <a:lumMod val="75000"/>
                </a:schemeClr>
              </a:buClr>
              <a:buSzPct val="100000"/>
              <a:buFont typeface="Arial" panose="020B0604020202020204" pitchFamily="34" charset="0"/>
              <a:buNone/>
              <a:defRPr sz="1500" b="1">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411480" indent="-205740">
              <a:spcBef>
                <a:spcPts val="900"/>
              </a:spcBef>
              <a:buClr>
                <a:schemeClr val="accent1">
                  <a:lumMod val="75000"/>
                </a:schemeClr>
              </a:buClr>
              <a:buSzPct val="100000"/>
              <a:buFont typeface="Arial" panose="020B0604020202020204" pitchFamily="34" charset="0"/>
              <a:buChar char="–"/>
              <a:defRPr sz="1350" b="1">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617220" indent="-205740">
              <a:spcBef>
                <a:spcPts val="900"/>
              </a:spcBef>
              <a:buSzPct val="100000"/>
              <a:buFont typeface="Wingdings" panose="05000000000000000000" pitchFamily="2" charset="2"/>
              <a:buChar char="§"/>
              <a:defRPr sz="1350" b="1" baseline="0">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822960" indent="-205740">
              <a:spcBef>
                <a:spcPts val="900"/>
              </a:spcBef>
              <a:buSzPct val="100000"/>
              <a:buFont typeface="Courier New" panose="02070309020205020404" pitchFamily="49" charset="0"/>
              <a:buChar char="o"/>
              <a:defRPr sz="1350" b="1" baseline="0">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a:defRPr sz="1350"/>
            </a:lvl6pPr>
            <a:lvl7pPr>
              <a:defRPr sz="1350"/>
            </a:lvl7pPr>
            <a:lvl8pPr>
              <a:defRPr sz="1350"/>
            </a:lvl8pPr>
            <a:lvl9pPr>
              <a:defRPr sz="1350"/>
            </a:lvl9pPr>
          </a:lstStyle>
          <a:p>
            <a:pPr lvl="0"/>
            <a:r>
              <a:rPr lang="en-US" dirty="0"/>
              <a:t>Edit Master text styles</a:t>
            </a:r>
          </a:p>
        </p:txBody>
      </p:sp>
      <p:sp>
        <p:nvSpPr>
          <p:cNvPr id="5" name="Rectangle 1030"/>
          <p:cNvSpPr>
            <a:spLocks noGrp="1" noChangeArrowheads="1"/>
          </p:cNvSpPr>
          <p:nvPr>
            <p:ph type="title"/>
          </p:nvPr>
        </p:nvSpPr>
        <p:spPr bwMode="auto">
          <a:xfrm>
            <a:off x="1371600" y="57150"/>
            <a:ext cx="7406640"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chemeClr val="tx2">
                    <a:lumMod val="40000"/>
                    <a:lumOff val="6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defRPr>
            </a:lvl1pPr>
          </a:lstStyle>
          <a:p>
            <a:pPr lvl="0"/>
            <a:r>
              <a:rPr lang="en-US" altLang="en-US" dirty="0"/>
              <a:t>Click to edit Master title style</a:t>
            </a:r>
          </a:p>
        </p:txBody>
      </p:sp>
      <p:sp>
        <p:nvSpPr>
          <p:cNvPr id="2" name="Date Placeholder 1"/>
          <p:cNvSpPr>
            <a:spLocks noGrp="1"/>
          </p:cNvSpPr>
          <p:nvPr>
            <p:ph type="dt" sz="half" idx="11"/>
          </p:nvPr>
        </p:nvSpPr>
        <p:spPr/>
        <p:txBody>
          <a:bodyPr/>
          <a:lstStyle/>
          <a:p>
            <a:pPr defTabSz="342900">
              <a:defRPr/>
            </a:pPr>
            <a:r>
              <a:rPr lang="en-US"/>
              <a:t>	</a:t>
            </a:r>
            <a:endParaRPr lang="en-US" dirty="0"/>
          </a:p>
        </p:txBody>
      </p:sp>
      <p:sp>
        <p:nvSpPr>
          <p:cNvPr id="6" name="Rectangle 1028"/>
          <p:cNvSpPr>
            <a:spLocks noGrp="1" noChangeArrowheads="1"/>
          </p:cNvSpPr>
          <p:nvPr>
            <p:ph type="sldNum" sz="quarter" idx="4"/>
          </p:nvPr>
        </p:nvSpPr>
        <p:spPr bwMode="auto">
          <a:xfrm>
            <a:off x="7988300" y="4893469"/>
            <a:ext cx="1143000" cy="2286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eaLnBrk="0" hangingPunct="0">
              <a:defRPr sz="750" b="0">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solidFill>
                  <a:prstClr val="white"/>
                </a:solidFill>
              </a:rPr>
              <a:pPr>
                <a:defRPr/>
              </a:pPr>
              <a:t>‹#›</a:t>
            </a:fld>
            <a:endParaRPr lang="en-US" altLang="en-US" dirty="0">
              <a:solidFill>
                <a:prstClr val="white"/>
              </a:solidFill>
            </a:endParaRPr>
          </a:p>
        </p:txBody>
      </p:sp>
    </p:spTree>
    <p:extLst>
      <p:ext uri="{BB962C8B-B14F-4D97-AF65-F5344CB8AC3E}">
        <p14:creationId xmlns:p14="http://schemas.microsoft.com/office/powerpoint/2010/main" val="2040939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Custom Layout dual pane">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defTabSz="342900">
              <a:defRPr/>
            </a:pPr>
            <a:endParaRPr lang="en-US" dirty="0"/>
          </a:p>
        </p:txBody>
      </p:sp>
      <p:sp>
        <p:nvSpPr>
          <p:cNvPr id="4" name="Slide Number Placeholder 3"/>
          <p:cNvSpPr>
            <a:spLocks noGrp="1"/>
          </p:cNvSpPr>
          <p:nvPr>
            <p:ph type="sldNum" sz="quarter" idx="11"/>
          </p:nvPr>
        </p:nvSpPr>
        <p:spPr/>
        <p:txBody>
          <a:bodyPr/>
          <a:lstStyle/>
          <a:p>
            <a:pPr>
              <a:defRPr/>
            </a:pPr>
            <a:fld id="{CF8BF5C1-0C31-4117-9346-26B34DEE768C}" type="slidenum">
              <a:rPr lang="en-US" altLang="en-US" smtClean="0"/>
              <a:pPr>
                <a:defRPr/>
              </a:pPr>
              <a:t>‹#›</a:t>
            </a:fld>
            <a:endParaRPr lang="en-US" altLang="en-US" dirty="0"/>
          </a:p>
        </p:txBody>
      </p:sp>
      <p:sp>
        <p:nvSpPr>
          <p:cNvPr id="5" name="Rectangle 1030"/>
          <p:cNvSpPr>
            <a:spLocks noGrp="1" noChangeArrowheads="1"/>
          </p:cNvSpPr>
          <p:nvPr>
            <p:ph type="title"/>
          </p:nvPr>
        </p:nvSpPr>
        <p:spPr bwMode="auto">
          <a:xfrm>
            <a:off x="1388125" y="57150"/>
            <a:ext cx="7390115"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i="0">
                <a:solidFill>
                  <a:schemeClr val="tx2">
                    <a:lumMod val="40000"/>
                    <a:lumOff val="60000"/>
                  </a:schemeClr>
                </a:solidFill>
                <a:effectLst/>
                <a:latin typeface="Times New Roman" panose="02020603050405020304" pitchFamily="18" charset="0"/>
                <a:cs typeface="Times New Roman" panose="02020603050405020304" pitchFamily="18" charset="0"/>
              </a:defRPr>
            </a:lvl1pPr>
          </a:lstStyle>
          <a:p>
            <a:pPr lvl="0"/>
            <a:r>
              <a:rPr lang="en-US" altLang="en-US" dirty="0"/>
              <a:t>Click to edit Master title style</a:t>
            </a:r>
          </a:p>
        </p:txBody>
      </p:sp>
      <p:sp>
        <p:nvSpPr>
          <p:cNvPr id="9" name="Content Placeholder 2"/>
          <p:cNvSpPr>
            <a:spLocks noGrp="1"/>
          </p:cNvSpPr>
          <p:nvPr>
            <p:ph sz="half" idx="12"/>
          </p:nvPr>
        </p:nvSpPr>
        <p:spPr>
          <a:xfrm>
            <a:off x="405179" y="800100"/>
            <a:ext cx="4026145" cy="4000500"/>
          </a:xfrm>
          <a:prstGeom prst="rect">
            <a:avLst/>
          </a:prstGeom>
        </p:spPr>
        <p:txBody>
          <a:bodyPr/>
          <a:lstStyle>
            <a:lvl1pPr marL="0" indent="0">
              <a:spcBef>
                <a:spcPts val="900"/>
              </a:spcBef>
              <a:buClrTx/>
              <a:buFont typeface="Arial" pitchFamily="34" charset="0"/>
              <a:buNone/>
              <a:defRPr sz="1500" i="1">
                <a:solidFill>
                  <a:schemeClr val="tx2">
                    <a:lumMod val="40000"/>
                    <a:lumOff val="60000"/>
                  </a:schemeClr>
                </a:solidFill>
                <a:effectLst/>
                <a:latin typeface="Calibri" panose="020F0502020204030204" pitchFamily="34" charset="0"/>
                <a:cs typeface="Calibri" panose="020F0502020204030204" pitchFamily="34" charset="0"/>
              </a:defRPr>
            </a:lvl1pPr>
            <a:lvl2pPr marL="205740" indent="-205740">
              <a:spcBef>
                <a:spcPts val="900"/>
              </a:spcBef>
              <a:buClr>
                <a:schemeClr val="tx2">
                  <a:lumMod val="40000"/>
                  <a:lumOff val="60000"/>
                </a:schemeClr>
              </a:buClr>
              <a:buSzPct val="100000"/>
              <a:buFont typeface="Arial" panose="020B0604020202020204" pitchFamily="34" charset="0"/>
              <a:buChar char="•"/>
              <a:defRPr sz="1500" b="1">
                <a:solidFill>
                  <a:schemeClr val="bg1"/>
                </a:solidFill>
                <a:effectLst/>
                <a:latin typeface="Calibri" panose="020F0502020204030204" pitchFamily="34" charset="0"/>
                <a:cs typeface="Calibri" panose="020F0502020204030204" pitchFamily="34" charset="0"/>
              </a:defRPr>
            </a:lvl2pPr>
            <a:lvl3pPr marL="411480" indent="-205740">
              <a:spcBef>
                <a:spcPts val="900"/>
              </a:spcBef>
              <a:buClr>
                <a:schemeClr val="tx2">
                  <a:lumMod val="40000"/>
                  <a:lumOff val="60000"/>
                </a:schemeClr>
              </a:buClr>
              <a:buSzPct val="100000"/>
              <a:buFont typeface="Arial" panose="020B0604020202020204" pitchFamily="34" charset="0"/>
              <a:buChar char="–"/>
              <a:defRPr sz="1350" b="1">
                <a:solidFill>
                  <a:schemeClr val="bg1"/>
                </a:solidFill>
                <a:effectLst/>
                <a:latin typeface="Calibri" panose="020F0502020204030204" pitchFamily="34" charset="0"/>
                <a:cs typeface="Calibri" panose="020F0502020204030204" pitchFamily="34" charset="0"/>
              </a:defRPr>
            </a:lvl3pPr>
            <a:lvl4pPr marL="617220" indent="-205740">
              <a:spcBef>
                <a:spcPts val="900"/>
              </a:spcBef>
              <a:buClr>
                <a:schemeClr val="tx2">
                  <a:lumMod val="40000"/>
                  <a:lumOff val="60000"/>
                </a:schemeClr>
              </a:buClr>
              <a:buSzPct val="100000"/>
              <a:buFont typeface="Wingdings" panose="05000000000000000000" pitchFamily="2" charset="2"/>
              <a:buChar char="§"/>
              <a:defRPr sz="1350" b="1" baseline="0">
                <a:solidFill>
                  <a:schemeClr val="bg1"/>
                </a:solidFill>
                <a:effectLst/>
                <a:latin typeface="Calibri" panose="020F0502020204030204" pitchFamily="34" charset="0"/>
                <a:cs typeface="Calibri" panose="020F0502020204030204" pitchFamily="34" charset="0"/>
              </a:defRPr>
            </a:lvl4pPr>
            <a:lvl5pPr marL="822960" indent="-205740">
              <a:spcBef>
                <a:spcPts val="900"/>
              </a:spcBef>
              <a:buClr>
                <a:schemeClr val="tx2">
                  <a:lumMod val="40000"/>
                  <a:lumOff val="60000"/>
                </a:schemeClr>
              </a:buClr>
              <a:buSzPct val="100000"/>
              <a:buFont typeface="Courier New" panose="02070309020205020404" pitchFamily="49" charset="0"/>
              <a:buChar char="o"/>
              <a:defRPr sz="1350" b="1" baseline="0">
                <a:solidFill>
                  <a:schemeClr val="bg1"/>
                </a:solidFill>
                <a:effectLst/>
                <a:latin typeface="Calibri" panose="020F0502020204030204" pitchFamily="34" charset="0"/>
                <a:cs typeface="Calibri" panose="020F0502020204030204" pitchFamily="34" charset="0"/>
              </a:defRPr>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10" name="Content Placeholder 2"/>
          <p:cNvSpPr>
            <a:spLocks noGrp="1"/>
          </p:cNvSpPr>
          <p:nvPr>
            <p:ph sz="half" idx="13"/>
          </p:nvPr>
        </p:nvSpPr>
        <p:spPr>
          <a:xfrm>
            <a:off x="4752095" y="846534"/>
            <a:ext cx="4026145" cy="4000500"/>
          </a:xfrm>
          <a:prstGeom prst="rect">
            <a:avLst/>
          </a:prstGeom>
        </p:spPr>
        <p:txBody>
          <a:bodyPr/>
          <a:lstStyle>
            <a:lvl1pPr marL="0" indent="0">
              <a:spcBef>
                <a:spcPts val="900"/>
              </a:spcBef>
              <a:buClrTx/>
              <a:buFont typeface="Arial" pitchFamily="34" charset="0"/>
              <a:buNone/>
              <a:defRPr sz="1500" i="1">
                <a:solidFill>
                  <a:schemeClr val="tx2">
                    <a:lumMod val="40000"/>
                    <a:lumOff val="60000"/>
                  </a:schemeClr>
                </a:solidFill>
                <a:effectLst/>
                <a:latin typeface="Calibri" panose="020F0502020204030204" pitchFamily="34" charset="0"/>
                <a:cs typeface="Calibri" panose="020F0502020204030204" pitchFamily="34" charset="0"/>
              </a:defRPr>
            </a:lvl1pPr>
            <a:lvl2pPr marL="205740" indent="-205740">
              <a:spcBef>
                <a:spcPts val="900"/>
              </a:spcBef>
              <a:buClr>
                <a:schemeClr val="tx2">
                  <a:lumMod val="40000"/>
                  <a:lumOff val="60000"/>
                </a:schemeClr>
              </a:buClr>
              <a:buSzPct val="100000"/>
              <a:buFont typeface="Arial" panose="020B0604020202020204" pitchFamily="34" charset="0"/>
              <a:buChar char="•"/>
              <a:defRPr sz="1500" b="1">
                <a:solidFill>
                  <a:schemeClr val="bg1"/>
                </a:solidFill>
                <a:effectLst/>
                <a:latin typeface="Calibri" panose="020F0502020204030204" pitchFamily="34" charset="0"/>
                <a:cs typeface="Calibri" panose="020F0502020204030204" pitchFamily="34" charset="0"/>
              </a:defRPr>
            </a:lvl2pPr>
            <a:lvl3pPr marL="411480" indent="-205740">
              <a:spcBef>
                <a:spcPts val="900"/>
              </a:spcBef>
              <a:buClr>
                <a:schemeClr val="tx2">
                  <a:lumMod val="40000"/>
                  <a:lumOff val="60000"/>
                </a:schemeClr>
              </a:buClr>
              <a:buSzPct val="100000"/>
              <a:buFont typeface="Arial" panose="020B0604020202020204" pitchFamily="34" charset="0"/>
              <a:buChar char="–"/>
              <a:defRPr sz="1350" b="1">
                <a:solidFill>
                  <a:schemeClr val="bg1"/>
                </a:solidFill>
                <a:effectLst/>
                <a:latin typeface="Calibri" panose="020F0502020204030204" pitchFamily="34" charset="0"/>
                <a:cs typeface="Calibri" panose="020F0502020204030204" pitchFamily="34" charset="0"/>
              </a:defRPr>
            </a:lvl3pPr>
            <a:lvl4pPr marL="617220" indent="-205740">
              <a:spcBef>
                <a:spcPts val="900"/>
              </a:spcBef>
              <a:buClr>
                <a:schemeClr val="tx2">
                  <a:lumMod val="40000"/>
                  <a:lumOff val="60000"/>
                </a:schemeClr>
              </a:buClr>
              <a:buSzPct val="100000"/>
              <a:buFont typeface="Wingdings" panose="05000000000000000000" pitchFamily="2" charset="2"/>
              <a:buChar char="§"/>
              <a:defRPr sz="1350" b="1" baseline="0">
                <a:solidFill>
                  <a:schemeClr val="bg1"/>
                </a:solidFill>
                <a:effectLst/>
                <a:latin typeface="Calibri" panose="020F0502020204030204" pitchFamily="34" charset="0"/>
                <a:cs typeface="Calibri" panose="020F0502020204030204" pitchFamily="34" charset="0"/>
              </a:defRPr>
            </a:lvl4pPr>
            <a:lvl5pPr marL="822960" indent="-205740">
              <a:spcBef>
                <a:spcPts val="900"/>
              </a:spcBef>
              <a:buClr>
                <a:schemeClr val="tx2">
                  <a:lumMod val="40000"/>
                  <a:lumOff val="60000"/>
                </a:schemeClr>
              </a:buClr>
              <a:buSzPct val="100000"/>
              <a:buFont typeface="Courier New" panose="02070309020205020404" pitchFamily="49" charset="0"/>
              <a:buChar char="o"/>
              <a:defRPr sz="1350" b="1" baseline="0">
                <a:solidFill>
                  <a:schemeClr val="bg1"/>
                </a:solidFill>
                <a:effectLst/>
                <a:latin typeface="Calibri" panose="020F0502020204030204" pitchFamily="34" charset="0"/>
                <a:cs typeface="Calibri" panose="020F0502020204030204" pitchFamily="34" charset="0"/>
              </a:defRPr>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Tree>
    <p:extLst>
      <p:ext uri="{BB962C8B-B14F-4D97-AF65-F5344CB8AC3E}">
        <p14:creationId xmlns:p14="http://schemas.microsoft.com/office/powerpoint/2010/main" val="3190276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4" name="Line 2"/>
          <p:cNvSpPr>
            <a:spLocks noChangeShapeType="1"/>
          </p:cNvSpPr>
          <p:nvPr/>
        </p:nvSpPr>
        <p:spPr bwMode="auto">
          <a:xfrm>
            <a:off x="381000" y="4838700"/>
            <a:ext cx="8382000" cy="0"/>
          </a:xfrm>
          <a:prstGeom prst="line">
            <a:avLst/>
          </a:prstGeom>
          <a:noFill/>
          <a:ln w="38100">
            <a:solidFill>
              <a:srgbClr val="0C2D83"/>
            </a:solidFill>
            <a:round/>
            <a:headEnd/>
            <a:tailEnd/>
          </a:ln>
          <a:extLst>
            <a:ext uri="{909E8E84-426E-40DD-AFC4-6F175D3DCCD1}">
              <a14:hiddenFill xmlns:a14="http://schemas.microsoft.com/office/drawing/2010/main">
                <a:noFill/>
              </a14:hiddenFill>
            </a:ext>
          </a:extLst>
        </p:spPr>
        <p:txBody>
          <a:bodyPr wrap="none" anchor="ctr"/>
          <a:lstStyle/>
          <a:p>
            <a:endParaRPr lang="en-US" sz="1350"/>
          </a:p>
        </p:txBody>
      </p:sp>
      <p:sp>
        <p:nvSpPr>
          <p:cNvPr id="50191" name="Rectangle 15"/>
          <p:cNvSpPr>
            <a:spLocks noGrp="1" noChangeArrowheads="1"/>
          </p:cNvSpPr>
          <p:nvPr>
            <p:ph type="ctrTitle"/>
          </p:nvPr>
        </p:nvSpPr>
        <p:spPr>
          <a:xfrm>
            <a:off x="276228" y="1143000"/>
            <a:ext cx="8486775" cy="1200150"/>
          </a:xfrm>
        </p:spPr>
        <p:txBody>
          <a:bodyPr/>
          <a:lstStyle>
            <a:lvl1pPr algn="ctr">
              <a:defRPr sz="3300" i="0"/>
            </a:lvl1pPr>
          </a:lstStyle>
          <a:p>
            <a:r>
              <a:rPr lang="en-US"/>
              <a:t>Click to edit Master title style</a:t>
            </a:r>
            <a:endParaRPr lang="en-US" dirty="0"/>
          </a:p>
        </p:txBody>
      </p:sp>
      <p:sp>
        <p:nvSpPr>
          <p:cNvPr id="9" name="Rectangle 1033"/>
          <p:cNvSpPr>
            <a:spLocks noGrp="1" noChangeArrowheads="1"/>
          </p:cNvSpPr>
          <p:nvPr>
            <p:ph type="subTitle" idx="1"/>
          </p:nvPr>
        </p:nvSpPr>
        <p:spPr>
          <a:xfrm>
            <a:off x="4095751" y="2943225"/>
            <a:ext cx="4495800" cy="785813"/>
          </a:xfrm>
          <a:prstGeom prst="rect">
            <a:avLst/>
          </a:prstGeom>
        </p:spPr>
        <p:txBody>
          <a:bodyPr/>
          <a:lstStyle>
            <a:lvl1pPr marL="0" indent="0" algn="ctr">
              <a:buFont typeface="Wingdings" pitchFamily="2" charset="2"/>
              <a:buNone/>
              <a:defRPr sz="1500"/>
            </a:lvl1pPr>
          </a:lstStyle>
          <a:p>
            <a:r>
              <a:rPr lang="en-US"/>
              <a:t>Click to edit Master subtitle style</a:t>
            </a:r>
            <a:endParaRPr lang="en-US" dirty="0"/>
          </a:p>
        </p:txBody>
      </p:sp>
      <p:sp>
        <p:nvSpPr>
          <p:cNvPr id="8" name="Rectangle 1028"/>
          <p:cNvSpPr>
            <a:spLocks noGrp="1" noChangeArrowheads="1"/>
          </p:cNvSpPr>
          <p:nvPr>
            <p:ph type="sldNum" sz="quarter" idx="10"/>
          </p:nvPr>
        </p:nvSpPr>
        <p:spPr/>
        <p:txBody>
          <a:bodyPr/>
          <a:lstStyle>
            <a:lvl1pPr>
              <a:defRPr/>
            </a:lvl1pPr>
          </a:lstStyle>
          <a:p>
            <a:fld id="{C09EDBA3-3DB7-489E-B256-AF2FE92E8C1C}" type="slidenum">
              <a:rPr lang="en-US" altLang="en-US"/>
              <a:pPr/>
              <a:t>‹#›</a:t>
            </a:fld>
            <a:endParaRPr lang="en-US" altLang="en-US">
              <a:solidFill>
                <a:srgbClr val="808080"/>
              </a:solidFill>
            </a:endParaRPr>
          </a:p>
        </p:txBody>
      </p:sp>
    </p:spTree>
    <p:extLst>
      <p:ext uri="{BB962C8B-B14F-4D97-AF65-F5344CB8AC3E}">
        <p14:creationId xmlns:p14="http://schemas.microsoft.com/office/powerpoint/2010/main" val="298952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efault">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381000" y="800100"/>
            <a:ext cx="8382000" cy="4000500"/>
          </a:xfrm>
          <a:prstGeom prst="rect">
            <a:avLst/>
          </a:prstGeom>
        </p:spPr>
        <p:txBody>
          <a:bodyPr/>
          <a:lstStyle>
            <a:lvl1pPr marL="0" indent="0">
              <a:spcBef>
                <a:spcPts val="900"/>
              </a:spcBef>
              <a:buClrTx/>
              <a:buFont typeface="Arial" pitchFamily="34" charset="0"/>
              <a:buNone/>
              <a:defRPr sz="1800" i="1">
                <a:solidFill>
                  <a:schemeClr val="accent1">
                    <a:lumMod val="75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vl2pPr marL="205740" indent="-205740">
              <a:spcBef>
                <a:spcPts val="900"/>
              </a:spcBef>
              <a:buClr>
                <a:schemeClr val="accent1">
                  <a:lumMod val="75000"/>
                </a:schemeClr>
              </a:buClr>
              <a:buSzPct val="100000"/>
              <a:buFont typeface="Arial" panose="020B0604020202020204" pitchFamily="34" charset="0"/>
              <a:buChar char="•"/>
              <a:defRPr sz="1500" b="1">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2pPr>
            <a:lvl3pPr marL="411480" indent="-205740">
              <a:spcBef>
                <a:spcPts val="900"/>
              </a:spcBef>
              <a:buClr>
                <a:schemeClr val="accent1">
                  <a:lumMod val="75000"/>
                </a:schemeClr>
              </a:buClr>
              <a:buSzPct val="100000"/>
              <a:buFont typeface="Arial" panose="020B0604020202020204" pitchFamily="34" charset="0"/>
              <a:buChar char="–"/>
              <a:defRPr sz="1500" b="1">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3pPr>
            <a:lvl4pPr marL="617220" indent="-205740">
              <a:spcBef>
                <a:spcPts val="900"/>
              </a:spcBef>
              <a:buSzPct val="100000"/>
              <a:buFont typeface="Wingdings" panose="05000000000000000000" pitchFamily="2" charset="2"/>
              <a:buChar char="§"/>
              <a:defRPr sz="1350" b="1" baseline="0">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4pPr>
            <a:lvl5pPr marL="822960" indent="-205740">
              <a:spcBef>
                <a:spcPts val="900"/>
              </a:spcBef>
              <a:buSzPct val="100000"/>
              <a:buFont typeface="Courier New" panose="02070309020205020404" pitchFamily="49" charset="0"/>
              <a:buChar char="o"/>
              <a:defRPr sz="1350" b="1" baseline="0">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5pPr>
            <a:lvl6pPr>
              <a:defRPr sz="1350"/>
            </a:lvl6pPr>
            <a:lvl7pPr>
              <a:defRPr sz="1350"/>
            </a:lvl7pPr>
            <a:lvl8pPr>
              <a:defRPr sz="1350"/>
            </a:lvl8pPr>
            <a:lvl9pPr>
              <a:defRPr sz="1350"/>
            </a:lvl9pPr>
          </a:lstStyle>
          <a:p>
            <a:pPr lvl="0"/>
            <a:r>
              <a:rPr lang="en-US" dirty="0"/>
              <a:t>Edit Master text styles</a:t>
            </a:r>
          </a:p>
          <a:p>
            <a:pPr lvl="1"/>
            <a:r>
              <a:rPr lang="en-US" dirty="0"/>
              <a:t>Second level</a:t>
            </a:r>
          </a:p>
          <a:p>
            <a:pPr lvl="2"/>
            <a:r>
              <a:rPr lang="en-US" dirty="0"/>
              <a:t>Third level</a:t>
            </a:r>
          </a:p>
          <a:p>
            <a:pPr lvl="3"/>
            <a:r>
              <a:rPr lang="en-US" dirty="0"/>
              <a:t>Forth level</a:t>
            </a:r>
          </a:p>
          <a:p>
            <a:pPr lvl="4"/>
            <a:r>
              <a:rPr lang="en-US" dirty="0"/>
              <a:t>Fifth level</a:t>
            </a:r>
          </a:p>
        </p:txBody>
      </p:sp>
      <p:sp>
        <p:nvSpPr>
          <p:cNvPr id="5" name="Rectangle 1030"/>
          <p:cNvSpPr>
            <a:spLocks noGrp="1" noChangeArrowheads="1"/>
          </p:cNvSpPr>
          <p:nvPr>
            <p:ph type="title"/>
          </p:nvPr>
        </p:nvSpPr>
        <p:spPr bwMode="auto">
          <a:xfrm>
            <a:off x="1371600" y="57150"/>
            <a:ext cx="7406640"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a:defRPr sz="1200">
                <a:solidFill>
                  <a:schemeClr val="accent1">
                    <a:lumMod val="75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stStyle>
          <a:p>
            <a:pPr lvl="0"/>
            <a:r>
              <a:rPr lang="en-US" altLang="en-US" dirty="0"/>
              <a:t>Click to edit Master title style</a:t>
            </a:r>
          </a:p>
        </p:txBody>
      </p:sp>
      <p:sp>
        <p:nvSpPr>
          <p:cNvPr id="2" name="Date Placeholder 1"/>
          <p:cNvSpPr>
            <a:spLocks noGrp="1"/>
          </p:cNvSpPr>
          <p:nvPr>
            <p:ph type="dt" sz="half" idx="11"/>
          </p:nvPr>
        </p:nvSpPr>
        <p:spPr/>
        <p:txBody>
          <a:bodyPr/>
          <a:lstStyle/>
          <a:p>
            <a:pPr>
              <a:defRPr/>
            </a:pPr>
            <a:endParaRPr lang="en-US" dirty="0"/>
          </a:p>
        </p:txBody>
      </p:sp>
      <p:sp>
        <p:nvSpPr>
          <p:cNvPr id="7" name="Rectangle 1028"/>
          <p:cNvSpPr>
            <a:spLocks noGrp="1" noChangeArrowheads="1"/>
          </p:cNvSpPr>
          <p:nvPr>
            <p:ph type="sldNum" sz="quarter" idx="4"/>
          </p:nvPr>
        </p:nvSpPr>
        <p:spPr bwMode="auto">
          <a:xfrm>
            <a:off x="7988300" y="4893469"/>
            <a:ext cx="11430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0" hangingPunct="0">
              <a:defRPr sz="750">
                <a:solidFill>
                  <a:schemeClr val="tx1"/>
                </a:solidFill>
                <a:latin typeface="Calibri" panose="020F0502020204030204" pitchFamily="34" charset="0"/>
                <a:cs typeface="Calibri" panose="020F0502020204030204" pitchFamily="34" charset="0"/>
              </a:defRPr>
            </a:lvl1pPr>
          </a:lstStyle>
          <a:p>
            <a:fld id="{CF8BF5C1-0C31-4117-9346-26B34DEE768C}" type="slidenum">
              <a:rPr lang="en-US" altLang="en-US" smtClean="0"/>
              <a:pPr/>
              <a:t>‹#›</a:t>
            </a:fld>
            <a:endParaRPr lang="en-US" altLang="en-US" dirty="0"/>
          </a:p>
        </p:txBody>
      </p:sp>
    </p:spTree>
    <p:extLst>
      <p:ext uri="{BB962C8B-B14F-4D97-AF65-F5344CB8AC3E}">
        <p14:creationId xmlns:p14="http://schemas.microsoft.com/office/powerpoint/2010/main" val="2266171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9155" name="Rectangle 1027"/>
          <p:cNvSpPr>
            <a:spLocks noGrp="1" noChangeArrowheads="1"/>
          </p:cNvSpPr>
          <p:nvPr>
            <p:ph type="dt" sz="half" idx="2"/>
          </p:nvPr>
        </p:nvSpPr>
        <p:spPr bwMode="auto">
          <a:xfrm>
            <a:off x="0" y="4893469"/>
            <a:ext cx="12192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fontAlgn="auto" hangingPunct="0">
              <a:spcBef>
                <a:spcPts val="0"/>
              </a:spcBef>
              <a:spcAft>
                <a:spcPts val="0"/>
              </a:spcAft>
              <a:defRPr sz="750">
                <a:solidFill>
                  <a:srgbClr val="969696"/>
                </a:solidFill>
                <a:latin typeface="Arial" charset="0"/>
                <a:cs typeface="+mn-cs"/>
              </a:defRPr>
            </a:lvl1pPr>
          </a:lstStyle>
          <a:p>
            <a:pPr defTabSz="342900">
              <a:defRPr/>
            </a:pPr>
            <a:endParaRPr lang="en-US" dirty="0"/>
          </a:p>
        </p:txBody>
      </p:sp>
      <p:sp>
        <p:nvSpPr>
          <p:cNvPr id="49156" name="Rectangle 1028"/>
          <p:cNvSpPr>
            <a:spLocks noGrp="1" noChangeArrowheads="1"/>
          </p:cNvSpPr>
          <p:nvPr>
            <p:ph type="sldNum" sz="quarter" idx="4"/>
          </p:nvPr>
        </p:nvSpPr>
        <p:spPr bwMode="auto">
          <a:xfrm>
            <a:off x="7988300" y="4893469"/>
            <a:ext cx="11430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0" hangingPunct="0">
              <a:defRPr sz="750" b="0">
                <a:solidFill>
                  <a:schemeClr val="bg1"/>
                </a:solidFill>
                <a:effectLst/>
                <a:latin typeface="Times New Roman" panose="02020603050405020304" pitchFamily="18" charset="0"/>
                <a:cs typeface="Times New Roman" panose="02020603050405020304" pitchFamily="18" charset="0"/>
              </a:defRPr>
            </a:lvl1pPr>
          </a:lstStyle>
          <a:p>
            <a:pPr>
              <a:defRPr/>
            </a:pPr>
            <a:fld id="{CF8BF5C1-0C31-4117-9346-26B34DEE768C}" type="slidenum">
              <a:rPr lang="en-US" altLang="en-US" smtClean="0"/>
              <a:pPr>
                <a:defRPr/>
              </a:pPr>
              <a:t>‹#›</a:t>
            </a:fld>
            <a:endParaRPr lang="en-US" altLang="en-US" dirty="0"/>
          </a:p>
        </p:txBody>
      </p:sp>
      <p:sp>
        <p:nvSpPr>
          <p:cNvPr id="2052" name="Rectangle 1030"/>
          <p:cNvSpPr>
            <a:spLocks noGrp="1" noChangeArrowheads="1"/>
          </p:cNvSpPr>
          <p:nvPr>
            <p:ph type="title"/>
          </p:nvPr>
        </p:nvSpPr>
        <p:spPr bwMode="auto">
          <a:xfrm>
            <a:off x="1644650" y="57150"/>
            <a:ext cx="7143750"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2" name="Line 2"/>
          <p:cNvSpPr>
            <a:spLocks noChangeShapeType="1"/>
          </p:cNvSpPr>
          <p:nvPr userDrawn="1"/>
        </p:nvSpPr>
        <p:spPr bwMode="auto">
          <a:xfrm>
            <a:off x="381000" y="745523"/>
            <a:ext cx="8382000" cy="0"/>
          </a:xfrm>
          <a:prstGeom prst="line">
            <a:avLst/>
          </a:prstGeom>
          <a:noFill/>
          <a:ln w="38100">
            <a:gradFill flip="none" rotWithShape="1">
              <a:gsLst>
                <a:gs pos="0">
                  <a:schemeClr val="tx2">
                    <a:lumMod val="75000"/>
                  </a:schemeClr>
                </a:gs>
                <a:gs pos="50000">
                  <a:schemeClr val="tx2">
                    <a:lumMod val="40000"/>
                    <a:lumOff val="60000"/>
                  </a:schemeClr>
                </a:gs>
                <a:gs pos="100000">
                  <a:srgbClr val="005CE7">
                    <a:lumMod val="20000"/>
                    <a:lumOff val="80000"/>
                  </a:srgbClr>
                </a:gs>
              </a:gsLst>
              <a:path path="circle">
                <a:fillToRect l="100000" t="100000"/>
              </a:path>
              <a:tileRect r="-100000" b="-100000"/>
            </a:gradFill>
            <a:round/>
            <a:headEnd/>
            <a:tailEnd/>
          </a:ln>
          <a:extLst>
            <a:ext uri="{909E8E84-426E-40DD-AFC4-6F175D3DCCD1}">
              <a14:hiddenFill xmlns:a14="http://schemas.microsoft.com/office/drawing/2010/main">
                <a:noFill/>
              </a14:hiddenFill>
            </a:ext>
          </a:extLst>
        </p:spPr>
        <p:txBody>
          <a:bodyPr wrap="none"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1615354592"/>
      </p:ext>
    </p:extLst>
  </p:cSld>
  <p:clrMap bg1="lt1" tx1="dk1" bg2="lt2" tx2="dk2" accent1="accent1" accent2="accent2" accent3="accent3" accent4="accent4" accent5="accent5" accent6="accent6" hlink="hlink" folHlink="folHlink"/>
  <p:sldLayoutIdLst>
    <p:sldLayoutId id="2147483962" r:id="rId1"/>
    <p:sldLayoutId id="2147483963" r:id="rId2"/>
    <p:sldLayoutId id="2147483964" r:id="rId3"/>
    <p:sldLayoutId id="2147483965" r:id="rId4"/>
    <p:sldLayoutId id="2147483966" r:id="rId5"/>
    <p:sldLayoutId id="2147483967" r:id="rId6"/>
    <p:sldLayoutId id="2147483968" r:id="rId7"/>
  </p:sldLayoutIdLst>
  <p:hf hdr="0" ftr="0" dt="0"/>
  <p:txStyles>
    <p:titleStyle>
      <a:lvl1pPr algn="ctr" rtl="0" eaLnBrk="1" fontAlgn="base" hangingPunct="1">
        <a:spcBef>
          <a:spcPct val="0"/>
        </a:spcBef>
        <a:spcAft>
          <a:spcPct val="0"/>
        </a:spcAft>
        <a:defRPr sz="1200" b="1" i="0">
          <a:solidFill>
            <a:schemeClr val="tx2">
              <a:lumMod val="40000"/>
              <a:lumOff val="60000"/>
            </a:schemeClr>
          </a:solidFill>
          <a:effectLst/>
          <a:latin typeface="Times New Roman" panose="02020603050405020304" pitchFamily="18" charset="0"/>
          <a:ea typeface="+mj-ea"/>
          <a:cs typeface="Times New Roman" panose="02020603050405020304" pitchFamily="18" charset="0"/>
        </a:defRPr>
      </a:lvl1pPr>
      <a:lvl2pPr algn="r" rtl="0" eaLnBrk="1" fontAlgn="base" hangingPunct="1">
        <a:spcBef>
          <a:spcPct val="0"/>
        </a:spcBef>
        <a:spcAft>
          <a:spcPct val="0"/>
        </a:spcAft>
        <a:defRPr sz="2100" b="1" i="1">
          <a:solidFill>
            <a:srgbClr val="151C77"/>
          </a:solidFill>
          <a:latin typeface="Arial" charset="0"/>
        </a:defRPr>
      </a:lvl2pPr>
      <a:lvl3pPr algn="r" rtl="0" eaLnBrk="1" fontAlgn="base" hangingPunct="1">
        <a:spcBef>
          <a:spcPct val="0"/>
        </a:spcBef>
        <a:spcAft>
          <a:spcPct val="0"/>
        </a:spcAft>
        <a:defRPr sz="2100" b="1" i="1">
          <a:solidFill>
            <a:srgbClr val="151C77"/>
          </a:solidFill>
          <a:latin typeface="Arial" charset="0"/>
        </a:defRPr>
      </a:lvl3pPr>
      <a:lvl4pPr algn="r" rtl="0" eaLnBrk="1" fontAlgn="base" hangingPunct="1">
        <a:spcBef>
          <a:spcPct val="0"/>
        </a:spcBef>
        <a:spcAft>
          <a:spcPct val="0"/>
        </a:spcAft>
        <a:defRPr sz="2100" b="1" i="1">
          <a:solidFill>
            <a:srgbClr val="151C77"/>
          </a:solidFill>
          <a:latin typeface="Arial" charset="0"/>
        </a:defRPr>
      </a:lvl4pPr>
      <a:lvl5pPr algn="r" rtl="0" eaLnBrk="1" fontAlgn="base" hangingPunct="1">
        <a:spcBef>
          <a:spcPct val="0"/>
        </a:spcBef>
        <a:spcAft>
          <a:spcPct val="0"/>
        </a:spcAft>
        <a:defRPr sz="2100" b="1" i="1">
          <a:solidFill>
            <a:srgbClr val="151C77"/>
          </a:solidFill>
          <a:latin typeface="Arial" charset="0"/>
        </a:defRPr>
      </a:lvl5pPr>
      <a:lvl6pPr marL="342900" algn="r" rtl="0" eaLnBrk="1" fontAlgn="base" hangingPunct="1">
        <a:spcBef>
          <a:spcPct val="0"/>
        </a:spcBef>
        <a:spcAft>
          <a:spcPct val="0"/>
        </a:spcAft>
        <a:defRPr sz="2700" b="1" i="1">
          <a:solidFill>
            <a:srgbClr val="151C77"/>
          </a:solidFill>
          <a:latin typeface="Arial" charset="0"/>
        </a:defRPr>
      </a:lvl6pPr>
      <a:lvl7pPr marL="685800" algn="r" rtl="0" eaLnBrk="1" fontAlgn="base" hangingPunct="1">
        <a:spcBef>
          <a:spcPct val="0"/>
        </a:spcBef>
        <a:spcAft>
          <a:spcPct val="0"/>
        </a:spcAft>
        <a:defRPr sz="2700" b="1" i="1">
          <a:solidFill>
            <a:srgbClr val="151C77"/>
          </a:solidFill>
          <a:latin typeface="Arial" charset="0"/>
        </a:defRPr>
      </a:lvl7pPr>
      <a:lvl8pPr marL="1028700" algn="r" rtl="0" eaLnBrk="1" fontAlgn="base" hangingPunct="1">
        <a:spcBef>
          <a:spcPct val="0"/>
        </a:spcBef>
        <a:spcAft>
          <a:spcPct val="0"/>
        </a:spcAft>
        <a:defRPr sz="2700" b="1" i="1">
          <a:solidFill>
            <a:srgbClr val="151C77"/>
          </a:solidFill>
          <a:latin typeface="Arial" charset="0"/>
        </a:defRPr>
      </a:lvl8pPr>
      <a:lvl9pPr marL="1371600" algn="r" rtl="0" eaLnBrk="1" fontAlgn="base" hangingPunct="1">
        <a:spcBef>
          <a:spcPct val="0"/>
        </a:spcBef>
        <a:spcAft>
          <a:spcPct val="0"/>
        </a:spcAft>
        <a:defRPr sz="2700" b="1" i="1">
          <a:solidFill>
            <a:srgbClr val="151C77"/>
          </a:solidFill>
          <a:latin typeface="Arial" charset="0"/>
        </a:defRPr>
      </a:lvl9pPr>
    </p:titleStyle>
    <p:bodyStyle>
      <a:lvl1pPr marL="214313" indent="-214313" algn="l" rtl="0" eaLnBrk="1" fontAlgn="base" hangingPunct="1">
        <a:spcBef>
          <a:spcPct val="50000"/>
        </a:spcBef>
        <a:spcAft>
          <a:spcPct val="0"/>
        </a:spcAft>
        <a:buClr>
          <a:srgbClr val="151C77"/>
        </a:buClr>
        <a:buSzPct val="80000"/>
        <a:buFont typeface="Wingdings" panose="05000000000000000000" pitchFamily="2" charset="2"/>
        <a:buChar char="n"/>
        <a:defRPr sz="1500" b="1">
          <a:solidFill>
            <a:schemeClr val="tx1"/>
          </a:solidFill>
          <a:latin typeface="+mn-lt"/>
          <a:ea typeface="+mn-ea"/>
          <a:cs typeface="+mn-cs"/>
        </a:defRPr>
      </a:lvl1pPr>
      <a:lvl2pPr marL="516731" indent="-211931"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2pPr>
      <a:lvl3pPr marL="770335" indent="-167879"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3pPr>
      <a:lvl4pPr marL="1200150" indent="-171450"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4pPr>
      <a:lvl5pPr marL="1543050" indent="-171450" algn="l" rtl="0" eaLnBrk="1" fontAlgn="base" hangingPunct="1">
        <a:spcBef>
          <a:spcPct val="20000"/>
        </a:spcBef>
        <a:spcAft>
          <a:spcPct val="0"/>
        </a:spcAft>
        <a:buClr>
          <a:srgbClr val="003399"/>
        </a:buClr>
        <a:buSzPct val="80000"/>
        <a:buFont typeface="Wingdings" panose="05000000000000000000" pitchFamily="2" charset="2"/>
        <a:buChar char="n"/>
        <a:defRPr sz="1500">
          <a:solidFill>
            <a:schemeClr val="tx1"/>
          </a:solidFill>
          <a:latin typeface="+mn-lt"/>
        </a:defRPr>
      </a:lvl5pPr>
      <a:lvl6pPr marL="18859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6pPr>
      <a:lvl7pPr marL="22288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7pPr>
      <a:lvl8pPr marL="25717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8pPr>
      <a:lvl9pPr marL="29146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9155" name="Rectangle 1027"/>
          <p:cNvSpPr>
            <a:spLocks noGrp="1" noChangeArrowheads="1"/>
          </p:cNvSpPr>
          <p:nvPr>
            <p:ph type="dt" sz="half" idx="2"/>
          </p:nvPr>
        </p:nvSpPr>
        <p:spPr bwMode="auto">
          <a:xfrm>
            <a:off x="0" y="4893469"/>
            <a:ext cx="12192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fontAlgn="auto" hangingPunct="0">
              <a:spcBef>
                <a:spcPts val="0"/>
              </a:spcBef>
              <a:spcAft>
                <a:spcPts val="0"/>
              </a:spcAft>
              <a:defRPr sz="750">
                <a:solidFill>
                  <a:srgbClr val="969696"/>
                </a:solidFill>
                <a:latin typeface="Arial" charset="0"/>
                <a:cs typeface="+mn-cs"/>
              </a:defRPr>
            </a:lvl1pPr>
          </a:lstStyle>
          <a:p>
            <a:pPr>
              <a:defRPr/>
            </a:pPr>
            <a:endParaRPr lang="en-US"/>
          </a:p>
        </p:txBody>
      </p:sp>
      <p:sp>
        <p:nvSpPr>
          <p:cNvPr id="49156" name="Rectangle 1028"/>
          <p:cNvSpPr>
            <a:spLocks noGrp="1" noChangeArrowheads="1"/>
          </p:cNvSpPr>
          <p:nvPr>
            <p:ph type="sldNum" sz="quarter" idx="4"/>
          </p:nvPr>
        </p:nvSpPr>
        <p:spPr bwMode="auto">
          <a:xfrm>
            <a:off x="7988300" y="4893469"/>
            <a:ext cx="1143000" cy="22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750">
                <a:solidFill>
                  <a:schemeClr val="tx1"/>
                </a:solidFill>
                <a:latin typeface="Calibri" panose="020F0502020204030204" pitchFamily="34" charset="0"/>
                <a:cs typeface="Calibri" panose="020F0502020204030204" pitchFamily="34" charset="0"/>
              </a:defRPr>
            </a:lvl1pPr>
          </a:lstStyle>
          <a:p>
            <a:fld id="{CF8BF5C1-0C31-4117-9346-26B34DEE768C}" type="slidenum">
              <a:rPr lang="en-US" altLang="en-US" smtClean="0"/>
              <a:pPr/>
              <a:t>‹#›</a:t>
            </a:fld>
            <a:endParaRPr lang="en-US" altLang="en-US" dirty="0"/>
          </a:p>
        </p:txBody>
      </p:sp>
      <p:sp>
        <p:nvSpPr>
          <p:cNvPr id="2052" name="Rectangle 1030"/>
          <p:cNvSpPr>
            <a:spLocks noGrp="1" noChangeArrowheads="1"/>
          </p:cNvSpPr>
          <p:nvPr>
            <p:ph type="title"/>
          </p:nvPr>
        </p:nvSpPr>
        <p:spPr bwMode="auto">
          <a:xfrm>
            <a:off x="1644650" y="57150"/>
            <a:ext cx="7143750"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2054" name="Line 1036"/>
          <p:cNvSpPr>
            <a:spLocks noChangeShapeType="1"/>
          </p:cNvSpPr>
          <p:nvPr/>
        </p:nvSpPr>
        <p:spPr bwMode="auto">
          <a:xfrm>
            <a:off x="381000" y="742950"/>
            <a:ext cx="8382000" cy="0"/>
          </a:xfrm>
          <a:prstGeom prst="line">
            <a:avLst/>
          </a:prstGeom>
          <a:noFill/>
          <a:ln w="38100">
            <a:solidFill>
              <a:srgbClr val="0C2D83"/>
            </a:solidFill>
            <a:round/>
            <a:headEnd/>
            <a:tailEnd/>
          </a:ln>
          <a:extLst>
            <a:ext uri="{909E8E84-426E-40DD-AFC4-6F175D3DCCD1}">
              <a14:hiddenFill xmlns:a14="http://schemas.microsoft.com/office/drawing/2010/main">
                <a:noFill/>
              </a14:hiddenFill>
            </a:ext>
          </a:extLst>
        </p:spPr>
        <p:txBody>
          <a:bodyPr wrap="none" anchor="ctr"/>
          <a:lstStyle/>
          <a:p>
            <a:endParaRPr lang="en-US" sz="1350"/>
          </a:p>
        </p:txBody>
      </p:sp>
    </p:spTree>
    <p:extLst>
      <p:ext uri="{BB962C8B-B14F-4D97-AF65-F5344CB8AC3E}">
        <p14:creationId xmlns:p14="http://schemas.microsoft.com/office/powerpoint/2010/main" val="2844654600"/>
      </p:ext>
    </p:extLst>
  </p:cSld>
  <p:clrMap bg1="lt1" tx1="dk1" bg2="lt2" tx2="dk2" accent1="accent1" accent2="accent2" accent3="accent3" accent4="accent4" accent5="accent5" accent6="accent6" hlink="hlink" folHlink="folHlink"/>
  <p:sldLayoutIdLst>
    <p:sldLayoutId id="2147483933"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 id="2147483942" r:id="rId10"/>
    <p:sldLayoutId id="2147483944" r:id="rId11"/>
    <p:sldLayoutId id="2147483945" r:id="rId12"/>
    <p:sldLayoutId id="2147483946" r:id="rId13"/>
    <p:sldLayoutId id="2147483947" r:id="rId14"/>
    <p:sldLayoutId id="2147483948" r:id="rId15"/>
    <p:sldLayoutId id="2147483949" r:id="rId16"/>
    <p:sldLayoutId id="2147483950" r:id="rId17"/>
    <p:sldLayoutId id="2147483951" r:id="rId18"/>
    <p:sldLayoutId id="2147483952" r:id="rId19"/>
    <p:sldLayoutId id="2147483953" r:id="rId20"/>
    <p:sldLayoutId id="2147483954" r:id="rId21"/>
  </p:sldLayoutIdLst>
  <p:hf hdr="0" ftr="0" dt="0"/>
  <p:txStyles>
    <p:titleStyle>
      <a:lvl1pPr algn="r" rtl="0" eaLnBrk="1" fontAlgn="base" hangingPunct="1">
        <a:spcBef>
          <a:spcPct val="0"/>
        </a:spcBef>
        <a:spcAft>
          <a:spcPct val="0"/>
        </a:spcAft>
        <a:defRPr sz="2100" b="1" i="1">
          <a:solidFill>
            <a:srgbClr val="151C77"/>
          </a:solidFill>
          <a:latin typeface="+mj-lt"/>
          <a:ea typeface="+mj-ea"/>
          <a:cs typeface="+mj-cs"/>
        </a:defRPr>
      </a:lvl1pPr>
      <a:lvl2pPr algn="r" rtl="0" eaLnBrk="1" fontAlgn="base" hangingPunct="1">
        <a:spcBef>
          <a:spcPct val="0"/>
        </a:spcBef>
        <a:spcAft>
          <a:spcPct val="0"/>
        </a:spcAft>
        <a:defRPr sz="2100" b="1" i="1">
          <a:solidFill>
            <a:srgbClr val="151C77"/>
          </a:solidFill>
          <a:latin typeface="Arial" charset="0"/>
        </a:defRPr>
      </a:lvl2pPr>
      <a:lvl3pPr algn="r" rtl="0" eaLnBrk="1" fontAlgn="base" hangingPunct="1">
        <a:spcBef>
          <a:spcPct val="0"/>
        </a:spcBef>
        <a:spcAft>
          <a:spcPct val="0"/>
        </a:spcAft>
        <a:defRPr sz="2100" b="1" i="1">
          <a:solidFill>
            <a:srgbClr val="151C77"/>
          </a:solidFill>
          <a:latin typeface="Arial" charset="0"/>
        </a:defRPr>
      </a:lvl3pPr>
      <a:lvl4pPr algn="r" rtl="0" eaLnBrk="1" fontAlgn="base" hangingPunct="1">
        <a:spcBef>
          <a:spcPct val="0"/>
        </a:spcBef>
        <a:spcAft>
          <a:spcPct val="0"/>
        </a:spcAft>
        <a:defRPr sz="2100" b="1" i="1">
          <a:solidFill>
            <a:srgbClr val="151C77"/>
          </a:solidFill>
          <a:latin typeface="Arial" charset="0"/>
        </a:defRPr>
      </a:lvl4pPr>
      <a:lvl5pPr algn="r" rtl="0" eaLnBrk="1" fontAlgn="base" hangingPunct="1">
        <a:spcBef>
          <a:spcPct val="0"/>
        </a:spcBef>
        <a:spcAft>
          <a:spcPct val="0"/>
        </a:spcAft>
        <a:defRPr sz="2100" b="1" i="1">
          <a:solidFill>
            <a:srgbClr val="151C77"/>
          </a:solidFill>
          <a:latin typeface="Arial" charset="0"/>
        </a:defRPr>
      </a:lvl5pPr>
      <a:lvl6pPr marL="342900" algn="r" rtl="0" eaLnBrk="1" fontAlgn="base" hangingPunct="1">
        <a:spcBef>
          <a:spcPct val="0"/>
        </a:spcBef>
        <a:spcAft>
          <a:spcPct val="0"/>
        </a:spcAft>
        <a:defRPr sz="2700" b="1" i="1">
          <a:solidFill>
            <a:srgbClr val="151C77"/>
          </a:solidFill>
          <a:latin typeface="Arial" charset="0"/>
        </a:defRPr>
      </a:lvl6pPr>
      <a:lvl7pPr marL="685800" algn="r" rtl="0" eaLnBrk="1" fontAlgn="base" hangingPunct="1">
        <a:spcBef>
          <a:spcPct val="0"/>
        </a:spcBef>
        <a:spcAft>
          <a:spcPct val="0"/>
        </a:spcAft>
        <a:defRPr sz="2700" b="1" i="1">
          <a:solidFill>
            <a:srgbClr val="151C77"/>
          </a:solidFill>
          <a:latin typeface="Arial" charset="0"/>
        </a:defRPr>
      </a:lvl7pPr>
      <a:lvl8pPr marL="1028700" algn="r" rtl="0" eaLnBrk="1" fontAlgn="base" hangingPunct="1">
        <a:spcBef>
          <a:spcPct val="0"/>
        </a:spcBef>
        <a:spcAft>
          <a:spcPct val="0"/>
        </a:spcAft>
        <a:defRPr sz="2700" b="1" i="1">
          <a:solidFill>
            <a:srgbClr val="151C77"/>
          </a:solidFill>
          <a:latin typeface="Arial" charset="0"/>
        </a:defRPr>
      </a:lvl8pPr>
      <a:lvl9pPr marL="1371600" algn="r" rtl="0" eaLnBrk="1" fontAlgn="base" hangingPunct="1">
        <a:spcBef>
          <a:spcPct val="0"/>
        </a:spcBef>
        <a:spcAft>
          <a:spcPct val="0"/>
        </a:spcAft>
        <a:defRPr sz="2700" b="1" i="1">
          <a:solidFill>
            <a:srgbClr val="151C77"/>
          </a:solidFill>
          <a:latin typeface="Arial" charset="0"/>
        </a:defRPr>
      </a:lvl9pPr>
    </p:titleStyle>
    <p:bodyStyle>
      <a:lvl1pPr marL="214313" indent="-214313" algn="l" rtl="0" eaLnBrk="1" fontAlgn="base" hangingPunct="1">
        <a:spcBef>
          <a:spcPct val="50000"/>
        </a:spcBef>
        <a:spcAft>
          <a:spcPct val="0"/>
        </a:spcAft>
        <a:buClr>
          <a:srgbClr val="151C77"/>
        </a:buClr>
        <a:buSzPct val="80000"/>
        <a:buFont typeface="Wingdings" panose="05000000000000000000" pitchFamily="2" charset="2"/>
        <a:buChar char="n"/>
        <a:defRPr sz="1500" b="1">
          <a:solidFill>
            <a:schemeClr val="tx1"/>
          </a:solidFill>
          <a:latin typeface="+mn-lt"/>
          <a:ea typeface="+mn-ea"/>
          <a:cs typeface="+mn-cs"/>
        </a:defRPr>
      </a:lvl1pPr>
      <a:lvl2pPr marL="516731" indent="-211931"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2pPr>
      <a:lvl3pPr marL="770335" indent="-167879"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3pPr>
      <a:lvl4pPr marL="1200150" indent="-171450"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4pPr>
      <a:lvl5pPr marL="1543050" indent="-171450" algn="l" rtl="0" eaLnBrk="1" fontAlgn="base" hangingPunct="1">
        <a:spcBef>
          <a:spcPct val="20000"/>
        </a:spcBef>
        <a:spcAft>
          <a:spcPct val="0"/>
        </a:spcAft>
        <a:buClr>
          <a:srgbClr val="003399"/>
        </a:buClr>
        <a:buSzPct val="80000"/>
        <a:buFont typeface="Wingdings" panose="05000000000000000000" pitchFamily="2" charset="2"/>
        <a:buChar char="n"/>
        <a:defRPr sz="1500">
          <a:solidFill>
            <a:schemeClr val="tx1"/>
          </a:solidFill>
          <a:latin typeface="+mn-lt"/>
        </a:defRPr>
      </a:lvl5pPr>
      <a:lvl6pPr marL="18859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6pPr>
      <a:lvl7pPr marL="22288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7pPr>
      <a:lvl8pPr marL="25717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8pPr>
      <a:lvl9pPr marL="29146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osintframework.co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hyperlink" Target="https://threatmap.checkpoint.com/" TargetMode="External"/><Relationship Id="rId4" Type="http://schemas.openxmlformats.org/officeDocument/2006/relationships/hyperlink" Target="https://cybermap.kaspersky.com/"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hyperlink" Target="https://www.publicdomainpictures.net/en/view-image.php?image=99018&amp;picture=maltipoo-puppy"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trinket.io/python3/c47ff05883"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994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DA4EF-CA49-4494-A721-CBD636662EBB}"/>
              </a:ext>
            </a:extLst>
          </p:cNvPr>
          <p:cNvSpPr>
            <a:spLocks noGrp="1"/>
          </p:cNvSpPr>
          <p:nvPr>
            <p:ph type="title"/>
          </p:nvPr>
        </p:nvSpPr>
        <p:spPr/>
        <p:txBody>
          <a:bodyPr/>
          <a:lstStyle/>
          <a:p>
            <a:r>
              <a:rPr lang="en-US" sz="1800" dirty="0"/>
              <a:t>Threat Research Sources</a:t>
            </a:r>
          </a:p>
        </p:txBody>
      </p:sp>
      <p:sp>
        <p:nvSpPr>
          <p:cNvPr id="5" name="Slide Number Placeholder 4">
            <a:extLst>
              <a:ext uri="{FF2B5EF4-FFF2-40B4-BE49-F238E27FC236}">
                <a16:creationId xmlns:a16="http://schemas.microsoft.com/office/drawing/2014/main" id="{C7C7CD10-90C0-4DAE-8F9E-CE2FF75387B1}"/>
              </a:ext>
            </a:extLst>
          </p:cNvPr>
          <p:cNvSpPr>
            <a:spLocks noGrp="1"/>
          </p:cNvSpPr>
          <p:nvPr>
            <p:ph type="sldNum" sz="quarter" idx="4"/>
          </p:nvPr>
        </p:nvSpPr>
        <p:spPr/>
        <p:txBody>
          <a:bodyPr/>
          <a:lstStyle/>
          <a:p>
            <a:fld id="{B7CF8A19-3A9E-4ABC-B336-2FDDE321C72D}" type="slidenum">
              <a:rPr lang="en-US" smtClean="0"/>
              <a:pPr/>
              <a:t>10</a:t>
            </a:fld>
            <a:endParaRPr lang="en-US"/>
          </a:p>
        </p:txBody>
      </p:sp>
      <p:sp>
        <p:nvSpPr>
          <p:cNvPr id="4" name="Content Placeholder 3">
            <a:extLst>
              <a:ext uri="{FF2B5EF4-FFF2-40B4-BE49-F238E27FC236}">
                <a16:creationId xmlns:a16="http://schemas.microsoft.com/office/drawing/2014/main" id="{062B1A4C-CB52-427F-8F94-0E7B33050C09}"/>
              </a:ext>
            </a:extLst>
          </p:cNvPr>
          <p:cNvSpPr>
            <a:spLocks noGrp="1"/>
          </p:cNvSpPr>
          <p:nvPr>
            <p:ph sz="half" idx="4294967295"/>
          </p:nvPr>
        </p:nvSpPr>
        <p:spPr>
          <a:xfrm>
            <a:off x="449262" y="800100"/>
            <a:ext cx="4122738" cy="4000500"/>
          </a:xfrm>
          <a:prstGeom prst="rect">
            <a:avLst/>
          </a:prstGeom>
        </p:spPr>
        <p:txBody>
          <a:bodyPr/>
          <a:lstStyle/>
          <a:p>
            <a:pPr>
              <a:spcBef>
                <a:spcPts val="900"/>
              </a:spcBef>
              <a:buClr>
                <a:schemeClr val="tx2">
                  <a:lumMod val="60000"/>
                  <a:lumOff val="40000"/>
                </a:schemeClr>
              </a:buClr>
              <a:buFont typeface="Arial" panose="020B0604020202020204" pitchFamily="34" charset="0"/>
              <a:buChar char="•"/>
            </a:pPr>
            <a:r>
              <a:rPr lang="en-GB" b="0" dirty="0">
                <a:solidFill>
                  <a:schemeClr val="tx2">
                    <a:lumMod val="40000"/>
                    <a:lumOff val="60000"/>
                  </a:schemeClr>
                </a:solidFill>
                <a:latin typeface="Calibri" panose="020F0502020204030204" pitchFamily="34" charset="0"/>
                <a:cs typeface="Calibri" panose="020F0502020204030204" pitchFamily="34" charset="0"/>
              </a:rPr>
              <a:t>Counterintelligence</a:t>
            </a:r>
          </a:p>
          <a:p>
            <a:pPr>
              <a:spcBef>
                <a:spcPts val="900"/>
              </a:spcBef>
              <a:buClr>
                <a:schemeClr val="tx2">
                  <a:lumMod val="60000"/>
                  <a:lumOff val="40000"/>
                </a:schemeClr>
              </a:buClr>
              <a:buFont typeface="Arial" panose="020B0604020202020204" pitchFamily="34" charset="0"/>
              <a:buChar char="•"/>
            </a:pPr>
            <a:r>
              <a:rPr lang="en-GB" b="0" dirty="0">
                <a:solidFill>
                  <a:schemeClr val="tx2">
                    <a:lumMod val="40000"/>
                    <a:lumOff val="60000"/>
                  </a:schemeClr>
                </a:solidFill>
                <a:latin typeface="Calibri" panose="020F0502020204030204" pitchFamily="34" charset="0"/>
                <a:cs typeface="Calibri" panose="020F0502020204030204" pitchFamily="34" charset="0"/>
              </a:rPr>
              <a:t>Threat research sources</a:t>
            </a:r>
          </a:p>
          <a:p>
            <a:pPr lvl="1">
              <a:spcBef>
                <a:spcPts val="900"/>
              </a:spcBef>
              <a:buClr>
                <a:schemeClr val="tx2">
                  <a:lumMod val="60000"/>
                  <a:lumOff val="40000"/>
                </a:schemeClr>
              </a:buClr>
              <a:buFont typeface="Arial" panose="020B0604020202020204" pitchFamily="34" charset="0"/>
              <a:buChar char="•"/>
            </a:pPr>
            <a:r>
              <a:rPr lang="en-GB" sz="1400" b="0" dirty="0">
                <a:solidFill>
                  <a:schemeClr val="bg1"/>
                </a:solidFill>
                <a:latin typeface="Calibri" panose="020F0502020204030204" pitchFamily="34" charset="0"/>
                <a:ea typeface="+mn-ea"/>
                <a:cs typeface="Calibri" panose="020F0502020204030204" pitchFamily="34" charset="0"/>
              </a:rPr>
              <a:t>Academic research / </a:t>
            </a:r>
            <a:r>
              <a:rPr lang="en-US" sz="1400" b="0" dirty="0">
                <a:solidFill>
                  <a:schemeClr val="bg1"/>
                </a:solidFill>
                <a:latin typeface="Calibri" panose="020F0502020204030204" pitchFamily="34" charset="0"/>
                <a:cs typeface="Calibri" panose="020F0502020204030204" pitchFamily="34" charset="0"/>
              </a:rPr>
              <a:t>journals</a:t>
            </a:r>
            <a:r>
              <a:rPr lang="en-GB" sz="1400" b="0" dirty="0">
                <a:solidFill>
                  <a:schemeClr val="bg1"/>
                </a:solidFill>
                <a:latin typeface="Calibri" panose="020F0502020204030204" pitchFamily="34" charset="0"/>
                <a:cs typeface="Calibri" panose="020F0502020204030204" pitchFamily="34" charset="0"/>
              </a:rPr>
              <a:t> / conferences</a:t>
            </a:r>
            <a:endParaRPr lang="en-GB" sz="1400" b="0" dirty="0">
              <a:solidFill>
                <a:schemeClr val="bg1"/>
              </a:solidFill>
              <a:latin typeface="Calibri" panose="020F0502020204030204" pitchFamily="34" charset="0"/>
              <a:ea typeface="+mn-ea"/>
              <a:cs typeface="Calibri" panose="020F0502020204030204" pitchFamily="34" charset="0"/>
            </a:endParaRPr>
          </a:p>
          <a:p>
            <a:pPr marL="527050" lvl="1" indent="-225425">
              <a:buClr>
                <a:schemeClr val="tx2">
                  <a:lumMod val="60000"/>
                  <a:lumOff val="40000"/>
                </a:schemeClr>
              </a:buClr>
              <a:buFont typeface="Arial" panose="020B0604020202020204" pitchFamily="34" charset="0"/>
              <a:buChar char="•"/>
            </a:pPr>
            <a:r>
              <a:rPr lang="en-US" sz="1400" b="0" dirty="0">
                <a:solidFill>
                  <a:schemeClr val="bg1"/>
                </a:solidFill>
                <a:latin typeface="Calibri" panose="020F0502020204030204" pitchFamily="34" charset="0"/>
                <a:cs typeface="Calibri" panose="020F0502020204030204" pitchFamily="34" charset="0"/>
              </a:rPr>
              <a:t>Request for Comments (RFC)</a:t>
            </a:r>
          </a:p>
          <a:p>
            <a:pPr lvl="1">
              <a:spcBef>
                <a:spcPts val="900"/>
              </a:spcBef>
              <a:buClr>
                <a:schemeClr val="tx2">
                  <a:lumMod val="60000"/>
                  <a:lumOff val="40000"/>
                </a:schemeClr>
              </a:buClr>
              <a:buFont typeface="Arial" panose="020B0604020202020204" pitchFamily="34" charset="0"/>
              <a:buChar char="•"/>
            </a:pPr>
            <a:r>
              <a:rPr lang="en-GB" sz="1400" b="0" dirty="0">
                <a:solidFill>
                  <a:schemeClr val="bg1"/>
                </a:solidFill>
                <a:latin typeface="Calibri" panose="020F0502020204030204" pitchFamily="34" charset="0"/>
                <a:ea typeface="+mn-ea"/>
                <a:cs typeface="Calibri" panose="020F0502020204030204" pitchFamily="34" charset="0"/>
              </a:rPr>
              <a:t>Analysis of attacks on customer systems</a:t>
            </a:r>
          </a:p>
          <a:p>
            <a:pPr lvl="1">
              <a:spcBef>
                <a:spcPts val="900"/>
              </a:spcBef>
              <a:buClr>
                <a:schemeClr val="tx2">
                  <a:lumMod val="60000"/>
                  <a:lumOff val="40000"/>
                </a:schemeClr>
              </a:buClr>
              <a:buFont typeface="Arial" panose="020B0604020202020204" pitchFamily="34" charset="0"/>
              <a:buChar char="•"/>
            </a:pPr>
            <a:r>
              <a:rPr lang="en-GB" sz="1400" b="0" dirty="0">
                <a:solidFill>
                  <a:schemeClr val="bg1"/>
                </a:solidFill>
                <a:latin typeface="Calibri" panose="020F0502020204030204" pitchFamily="34" charset="0"/>
                <a:cs typeface="Calibri" panose="020F0502020204030204" pitchFamily="34" charset="0"/>
              </a:rPr>
              <a:t>N</a:t>
            </a:r>
            <a:r>
              <a:rPr lang="en-GB" sz="1400" b="0" dirty="0">
                <a:solidFill>
                  <a:schemeClr val="bg1"/>
                </a:solidFill>
                <a:latin typeface="Calibri" panose="020F0502020204030204" pitchFamily="34" charset="0"/>
                <a:ea typeface="+mn-ea"/>
                <a:cs typeface="Calibri" panose="020F0502020204030204" pitchFamily="34" charset="0"/>
              </a:rPr>
              <a:t>arrative analysis and commentary</a:t>
            </a:r>
          </a:p>
          <a:p>
            <a:pPr lvl="1">
              <a:spcBef>
                <a:spcPts val="900"/>
              </a:spcBef>
              <a:buClr>
                <a:schemeClr val="tx2">
                  <a:lumMod val="60000"/>
                  <a:lumOff val="40000"/>
                </a:schemeClr>
              </a:buClr>
              <a:buFont typeface="Arial" panose="020B0604020202020204" pitchFamily="34" charset="0"/>
              <a:buChar char="•"/>
            </a:pPr>
            <a:r>
              <a:rPr lang="en-GB" sz="1400" b="0" dirty="0">
                <a:solidFill>
                  <a:schemeClr val="bg1"/>
                </a:solidFill>
                <a:latin typeface="Calibri" panose="020F0502020204030204" pitchFamily="34" charset="0"/>
                <a:ea typeface="+mn-ea"/>
                <a:cs typeface="Calibri" panose="020F0502020204030204" pitchFamily="34" charset="0"/>
              </a:rPr>
              <a:t>Honeypots/honeynets</a:t>
            </a:r>
          </a:p>
          <a:p>
            <a:pPr lvl="1">
              <a:spcBef>
                <a:spcPts val="900"/>
              </a:spcBef>
              <a:buClr>
                <a:schemeClr val="tx2">
                  <a:lumMod val="60000"/>
                  <a:lumOff val="40000"/>
                </a:schemeClr>
              </a:buClr>
              <a:buFont typeface="Arial" panose="020B0604020202020204" pitchFamily="34" charset="0"/>
              <a:buChar char="•"/>
            </a:pPr>
            <a:r>
              <a:rPr lang="en-US" sz="1400" b="0" dirty="0">
                <a:solidFill>
                  <a:schemeClr val="bg1"/>
                </a:solidFill>
                <a:latin typeface="Calibri" panose="020F0502020204030204" pitchFamily="34" charset="0"/>
                <a:cs typeface="Calibri" panose="020F0502020204030204" pitchFamily="34" charset="0"/>
              </a:rPr>
              <a:t>Social media</a:t>
            </a:r>
          </a:p>
          <a:p>
            <a:pPr lvl="1">
              <a:spcBef>
                <a:spcPts val="900"/>
              </a:spcBef>
              <a:buClr>
                <a:schemeClr val="tx2">
                  <a:lumMod val="60000"/>
                  <a:lumOff val="40000"/>
                </a:schemeClr>
              </a:buClr>
              <a:buFont typeface="Arial" panose="020B0604020202020204" pitchFamily="34" charset="0"/>
              <a:buChar char="•"/>
            </a:pPr>
            <a:r>
              <a:rPr lang="en-GB" sz="1400" b="0" dirty="0">
                <a:solidFill>
                  <a:schemeClr val="bg1"/>
                </a:solidFill>
                <a:latin typeface="Calibri" panose="020F0502020204030204" pitchFamily="34" charset="0"/>
                <a:ea typeface="+mn-ea"/>
                <a:cs typeface="Calibri" panose="020F0502020204030204" pitchFamily="34" charset="0"/>
              </a:rPr>
              <a:t>The Dark Net and Dark Websites</a:t>
            </a:r>
          </a:p>
          <a:p>
            <a:pPr lvl="1">
              <a:spcBef>
                <a:spcPts val="900"/>
              </a:spcBef>
              <a:buClr>
                <a:schemeClr val="tx2">
                  <a:lumMod val="60000"/>
                  <a:lumOff val="40000"/>
                </a:schemeClr>
              </a:buClr>
              <a:buFont typeface="Arial" pitchFamily="34" charset="0"/>
            </a:pPr>
            <a:endParaRPr lang="en-US" b="0" dirty="0">
              <a:solidFill>
                <a:schemeClr val="bg1"/>
              </a:solidFill>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6546828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950ED9-2C2C-4638-A0A6-8D47240D1C4E}"/>
              </a:ext>
            </a:extLst>
          </p:cNvPr>
          <p:cNvSpPr>
            <a:spLocks noGrp="1"/>
          </p:cNvSpPr>
          <p:nvPr>
            <p:ph sz="half" idx="1"/>
          </p:nvPr>
        </p:nvSpPr>
        <p:spPr>
          <a:xfrm>
            <a:off x="381000" y="800100"/>
            <a:ext cx="4449417" cy="2168562"/>
          </a:xfrm>
        </p:spPr>
        <p:txBody>
          <a:bodyPr/>
          <a:lstStyle/>
          <a:p>
            <a:r>
              <a:rPr lang="en-GB" dirty="0"/>
              <a:t>Reputation/threat data feeds—cyber threat intelligence (CTI)</a:t>
            </a:r>
          </a:p>
          <a:p>
            <a:pPr lvl="2"/>
            <a:r>
              <a:rPr lang="en-US" b="0" dirty="0"/>
              <a:t>Identify attacks and trends</a:t>
            </a:r>
          </a:p>
          <a:p>
            <a:pPr lvl="3"/>
            <a:r>
              <a:rPr lang="en-US" b="0" dirty="0"/>
              <a:t>View worldwide perspective</a:t>
            </a:r>
          </a:p>
          <a:p>
            <a:pPr lvl="3"/>
            <a:r>
              <a:rPr lang="en-US" b="0" dirty="0"/>
              <a:t>Created from real attack data</a:t>
            </a:r>
          </a:p>
          <a:p>
            <a:pPr lvl="3"/>
            <a:r>
              <a:rPr lang="en-US" b="0" dirty="0"/>
              <a:t>Identify and react</a:t>
            </a:r>
          </a:p>
          <a:p>
            <a:pPr indent="-205740">
              <a:buClr>
                <a:schemeClr val="tx2">
                  <a:lumMod val="40000"/>
                  <a:lumOff val="60000"/>
                </a:schemeClr>
              </a:buClr>
              <a:buSzPct val="100000"/>
            </a:pPr>
            <a:r>
              <a:rPr lang="en-GB" dirty="0"/>
              <a:t>Platforms and feeds</a:t>
            </a:r>
          </a:p>
          <a:p>
            <a:pPr marL="537210" lvl="1" indent="-285750"/>
            <a:r>
              <a:rPr lang="en-GB" sz="1350" b="0" dirty="0"/>
              <a:t>Closed/proprietary</a:t>
            </a:r>
          </a:p>
          <a:p>
            <a:pPr marL="537210" lvl="1" indent="-285750"/>
            <a:r>
              <a:rPr lang="en-GB" sz="1350" b="0" dirty="0"/>
              <a:t>Vendor websites</a:t>
            </a:r>
          </a:p>
          <a:p>
            <a:pPr marL="537210" lvl="1" indent="-285750"/>
            <a:r>
              <a:rPr lang="en-GB" sz="1350" b="0" dirty="0"/>
              <a:t>Public/private information sharing </a:t>
            </a:r>
            <a:r>
              <a:rPr lang="en-US" sz="1350" b="0" dirty="0"/>
              <a:t>centers</a:t>
            </a:r>
            <a:r>
              <a:rPr lang="en-GB" sz="1350" b="0" dirty="0"/>
              <a:t> </a:t>
            </a:r>
          </a:p>
          <a:p>
            <a:pPr marL="537210" lvl="1" indent="-285750"/>
            <a:r>
              <a:rPr lang="en-GB" sz="1350" b="0" dirty="0"/>
              <a:t>Open-source intelligence (OSINT) threat data sources</a:t>
            </a:r>
          </a:p>
          <a:p>
            <a:pPr lvl="3"/>
            <a:endParaRPr lang="en-GB" b="0" dirty="0"/>
          </a:p>
          <a:p>
            <a:pPr lvl="1"/>
            <a:endParaRPr lang="en-US" dirty="0"/>
          </a:p>
        </p:txBody>
      </p:sp>
      <p:sp>
        <p:nvSpPr>
          <p:cNvPr id="5" name="Title 4">
            <a:extLst>
              <a:ext uri="{FF2B5EF4-FFF2-40B4-BE49-F238E27FC236}">
                <a16:creationId xmlns:a16="http://schemas.microsoft.com/office/drawing/2014/main" id="{4D54103F-37A9-455A-861F-78D7284B7681}"/>
              </a:ext>
            </a:extLst>
          </p:cNvPr>
          <p:cNvSpPr>
            <a:spLocks noGrp="1"/>
          </p:cNvSpPr>
          <p:nvPr>
            <p:ph type="title"/>
          </p:nvPr>
        </p:nvSpPr>
        <p:spPr/>
        <p:txBody>
          <a:bodyPr/>
          <a:lstStyle/>
          <a:p>
            <a:r>
              <a:rPr lang="en-US" sz="1800" dirty="0"/>
              <a:t>Threat Intelligence Providers</a:t>
            </a:r>
          </a:p>
        </p:txBody>
      </p:sp>
      <p:sp>
        <p:nvSpPr>
          <p:cNvPr id="4" name="Slide Number Placeholder 3">
            <a:extLst>
              <a:ext uri="{FF2B5EF4-FFF2-40B4-BE49-F238E27FC236}">
                <a16:creationId xmlns:a16="http://schemas.microsoft.com/office/drawing/2014/main" id="{C8A54A0F-B15D-4BF8-AF05-0CF950E85E52}"/>
              </a:ext>
            </a:extLst>
          </p:cNvPr>
          <p:cNvSpPr>
            <a:spLocks noGrp="1"/>
          </p:cNvSpPr>
          <p:nvPr>
            <p:ph type="sldNum" sz="quarter" idx="4"/>
          </p:nvPr>
        </p:nvSpPr>
        <p:spPr/>
        <p:txBody>
          <a:bodyPr/>
          <a:lstStyle/>
          <a:p>
            <a:fld id="{B7CF8A19-3A9E-4ABC-B336-2FDDE321C72D}" type="slidenum">
              <a:rPr lang="en-US" smtClean="0"/>
              <a:pPr/>
              <a:t>11</a:t>
            </a:fld>
            <a:endParaRPr lang="en-US"/>
          </a:p>
        </p:txBody>
      </p:sp>
      <p:sp>
        <p:nvSpPr>
          <p:cNvPr id="8" name="TextBox 7">
            <a:extLst>
              <a:ext uri="{FF2B5EF4-FFF2-40B4-BE49-F238E27FC236}">
                <a16:creationId xmlns:a16="http://schemas.microsoft.com/office/drawing/2014/main" id="{6F0FC674-0EB7-122F-BE41-11C86E225B89}"/>
              </a:ext>
            </a:extLst>
          </p:cNvPr>
          <p:cNvSpPr txBox="1"/>
          <p:nvPr/>
        </p:nvSpPr>
        <p:spPr>
          <a:xfrm>
            <a:off x="4572000" y="3498166"/>
            <a:ext cx="4180088" cy="338554"/>
          </a:xfrm>
          <a:prstGeom prst="rect">
            <a:avLst/>
          </a:prstGeom>
          <a:noFill/>
        </p:spPr>
        <p:txBody>
          <a:bodyPr wrap="square">
            <a:spAutoFit/>
          </a:bodyPr>
          <a:lstStyle/>
          <a:p>
            <a:r>
              <a:rPr lang="en-GB" sz="1600" b="1" u="sng" dirty="0">
                <a:solidFill>
                  <a:srgbClr val="ED6D00"/>
                </a:solidFill>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OSINT</a:t>
            </a:r>
            <a:r>
              <a:rPr lang="en-GB" sz="1600" dirty="0">
                <a:solidFill>
                  <a:schemeClr val="bg1"/>
                </a:solidFill>
                <a:latin typeface="Calibri" panose="020F0502020204030204" pitchFamily="34" charset="0"/>
                <a:cs typeface="Calibri" panose="020F0502020204030204" pitchFamily="34" charset="0"/>
              </a:rPr>
              <a:t> as reconnaissance and monitoring</a:t>
            </a:r>
            <a:endParaRPr lang="en-US" sz="1600" dirty="0">
              <a:solidFill>
                <a:schemeClr val="bg1"/>
              </a:solidFill>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BD67BC3A-BB2A-53A7-E671-023095B5C4E4}"/>
              </a:ext>
            </a:extLst>
          </p:cNvPr>
          <p:cNvSpPr txBox="1"/>
          <p:nvPr/>
        </p:nvSpPr>
        <p:spPr>
          <a:xfrm>
            <a:off x="4521310" y="2721030"/>
            <a:ext cx="4566038" cy="946413"/>
          </a:xfrm>
          <a:prstGeom prst="rect">
            <a:avLst/>
          </a:prstGeom>
          <a:noFill/>
        </p:spPr>
        <p:txBody>
          <a:bodyPr wrap="square" rtlCol="0">
            <a:spAutoFit/>
          </a:bodyPr>
          <a:lstStyle/>
          <a:p>
            <a:pPr marL="285750" indent="-285750" fontAlgn="base">
              <a:spcBef>
                <a:spcPts val="900"/>
              </a:spcBef>
              <a:spcAft>
                <a:spcPct val="0"/>
              </a:spcAft>
              <a:buSzPct val="80000"/>
              <a:buFont typeface="Arial" panose="020B0604020202020204" pitchFamily="34" charset="0"/>
              <a:buChar char="•"/>
            </a:pPr>
            <a:r>
              <a:rPr lang="en-GB" sz="1500" b="1" i="1" dirty="0">
                <a:solidFill>
                  <a:schemeClr val="tx2">
                    <a:lumMod val="40000"/>
                    <a:lumOff val="60000"/>
                  </a:schemeClr>
                </a:solidFill>
                <a:latin typeface="Calibri" panose="020F0502020204030204" pitchFamily="34" charset="0"/>
                <a:cs typeface="Calibri" panose="020F0502020204030204" pitchFamily="34" charset="0"/>
              </a:rPr>
              <a:t>Kaspersky:  </a:t>
            </a:r>
            <a:r>
              <a:rPr lang="en-GB" sz="1500" b="1" i="1" dirty="0">
                <a:solidFill>
                  <a:srgbClr val="ED6D00"/>
                </a:solidFill>
                <a:latin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https://cybermap.kaspersky.com/</a:t>
            </a:r>
            <a:r>
              <a:rPr lang="en-GB" sz="1500" b="1" i="1" dirty="0">
                <a:solidFill>
                  <a:srgbClr val="ED6D00"/>
                </a:solidFill>
                <a:latin typeface="Calibri" panose="020F0502020204030204" pitchFamily="34" charset="0"/>
                <a:cs typeface="Calibri" panose="020F0502020204030204" pitchFamily="34" charset="0"/>
              </a:rPr>
              <a:t> </a:t>
            </a:r>
          </a:p>
          <a:p>
            <a:pPr marL="285750" indent="-285750" fontAlgn="base">
              <a:spcBef>
                <a:spcPts val="900"/>
              </a:spcBef>
              <a:spcAft>
                <a:spcPct val="0"/>
              </a:spcAft>
              <a:buSzPct val="80000"/>
              <a:buFont typeface="Arial" panose="020B0604020202020204" pitchFamily="34" charset="0"/>
              <a:buChar char="•"/>
            </a:pPr>
            <a:r>
              <a:rPr lang="en-GB" sz="1500" b="1" i="1" dirty="0">
                <a:solidFill>
                  <a:schemeClr val="tx2">
                    <a:lumMod val="40000"/>
                    <a:lumOff val="60000"/>
                  </a:schemeClr>
                </a:solidFill>
                <a:latin typeface="Calibri" panose="020F0502020204030204" pitchFamily="34" charset="0"/>
                <a:cs typeface="Calibri" panose="020F0502020204030204" pitchFamily="34" charset="0"/>
              </a:rPr>
              <a:t>Checkpoint : </a:t>
            </a:r>
            <a:r>
              <a:rPr lang="en-GB" sz="1500" b="1" i="1" dirty="0">
                <a:solidFill>
                  <a:srgbClr val="ED6D00"/>
                </a:solidFill>
                <a:latin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https://threatmap.checkpoint.com/</a:t>
            </a:r>
            <a:r>
              <a:rPr lang="en-GB" sz="1500" b="1" i="1" dirty="0">
                <a:solidFill>
                  <a:srgbClr val="ED6D00"/>
                </a:solidFill>
                <a:latin typeface="Calibri" panose="020F0502020204030204" pitchFamily="34" charset="0"/>
                <a:cs typeface="Calibri" panose="020F0502020204030204" pitchFamily="34" charset="0"/>
              </a:rPr>
              <a:t> </a:t>
            </a:r>
          </a:p>
          <a:p>
            <a:endParaRPr lang="en-US" dirty="0"/>
          </a:p>
        </p:txBody>
      </p:sp>
    </p:spTree>
    <p:extLst>
      <p:ext uri="{BB962C8B-B14F-4D97-AF65-F5344CB8AC3E}">
        <p14:creationId xmlns:p14="http://schemas.microsoft.com/office/powerpoint/2010/main" val="3034945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b="1" i="1" dirty="0">
                <a:latin typeface="Calibri" panose="020F0502020204030204" pitchFamily="34" charset="0"/>
                <a:cs typeface="Calibri" panose="020F0502020204030204" pitchFamily="34" charset="0"/>
              </a:rPr>
              <a:t>Threat Intelligence Sources</a:t>
            </a:r>
          </a:p>
          <a:p>
            <a:pPr lvl="1"/>
            <a:r>
              <a:rPr lang="en-US" sz="1400" b="0" dirty="0">
                <a:solidFill>
                  <a:schemeClr val="tx2">
                    <a:lumMod val="40000"/>
                    <a:lumOff val="60000"/>
                  </a:schemeClr>
                </a:solidFill>
              </a:rPr>
              <a:t>Automated indicator sharing (AIS)</a:t>
            </a:r>
          </a:p>
          <a:p>
            <a:pPr lvl="2"/>
            <a:r>
              <a:rPr lang="en-US" sz="1400" b="0" dirty="0"/>
              <a:t>Intelligence industry needs a standard way to share important threat data</a:t>
            </a:r>
          </a:p>
          <a:p>
            <a:pPr lvl="3"/>
            <a:r>
              <a:rPr lang="en-US" sz="1400" b="0" dirty="0"/>
              <a:t>Share information freely</a:t>
            </a:r>
          </a:p>
          <a:p>
            <a:pPr lvl="3"/>
            <a:r>
              <a:rPr lang="en-GB" sz="1400" b="0" dirty="0"/>
              <a:t>Vulnerability</a:t>
            </a:r>
            <a:r>
              <a:rPr lang="en-GB" sz="1400" dirty="0"/>
              <a:t> </a:t>
            </a:r>
            <a:r>
              <a:rPr lang="en-GB" sz="1400" b="0" dirty="0"/>
              <a:t>databases and feeds</a:t>
            </a:r>
            <a:endParaRPr lang="en-US" sz="1400" b="0" dirty="0"/>
          </a:p>
          <a:p>
            <a:pPr lvl="2"/>
            <a:r>
              <a:rPr lang="en-US" sz="1400" dirty="0">
                <a:solidFill>
                  <a:schemeClr val="tx2">
                    <a:lumMod val="40000"/>
                    <a:lumOff val="60000"/>
                  </a:schemeClr>
                </a:solidFill>
              </a:rPr>
              <a:t>Structured Threat Information </a:t>
            </a:r>
            <a:r>
              <a:rPr lang="en-US" sz="1400" dirty="0" err="1">
                <a:solidFill>
                  <a:schemeClr val="tx2">
                    <a:lumMod val="40000"/>
                    <a:lumOff val="60000"/>
                  </a:schemeClr>
                </a:solidFill>
              </a:rPr>
              <a:t>eXpression</a:t>
            </a:r>
            <a:r>
              <a:rPr lang="en-US" sz="1400" dirty="0">
                <a:solidFill>
                  <a:schemeClr val="tx2">
                    <a:lumMod val="40000"/>
                    <a:lumOff val="60000"/>
                  </a:schemeClr>
                </a:solidFill>
              </a:rPr>
              <a:t> (STIX)</a:t>
            </a:r>
          </a:p>
          <a:p>
            <a:pPr lvl="3"/>
            <a:r>
              <a:rPr lang="en-US" sz="1400" b="0" dirty="0"/>
              <a:t>Describes cyber threat information</a:t>
            </a:r>
          </a:p>
          <a:p>
            <a:pPr lvl="3"/>
            <a:r>
              <a:rPr lang="en-US" sz="1400" b="0" dirty="0"/>
              <a:t>Includes motivations, abilities, capabilities, and response information</a:t>
            </a:r>
          </a:p>
          <a:p>
            <a:pPr lvl="3"/>
            <a:r>
              <a:rPr lang="en-GB" sz="1400" b="0" dirty="0"/>
              <a:t>A framework for analyzing cybersecurity incidents.</a:t>
            </a:r>
            <a:endParaRPr lang="en-US" sz="1400" b="0" dirty="0"/>
          </a:p>
          <a:p>
            <a:pPr lvl="2"/>
            <a:r>
              <a:rPr lang="en-US" sz="1400" dirty="0">
                <a:solidFill>
                  <a:schemeClr val="tx2">
                    <a:lumMod val="40000"/>
                    <a:lumOff val="60000"/>
                  </a:schemeClr>
                </a:solidFill>
              </a:rPr>
              <a:t>Trusted Automated </a:t>
            </a:r>
            <a:r>
              <a:rPr lang="en-US" sz="1400" dirty="0" err="1">
                <a:solidFill>
                  <a:schemeClr val="tx2">
                    <a:lumMod val="40000"/>
                    <a:lumOff val="60000"/>
                  </a:schemeClr>
                </a:solidFill>
              </a:rPr>
              <a:t>eXchange</a:t>
            </a:r>
            <a:r>
              <a:rPr lang="en-US" sz="1400" dirty="0">
                <a:solidFill>
                  <a:schemeClr val="tx2">
                    <a:lumMod val="40000"/>
                    <a:lumOff val="60000"/>
                  </a:schemeClr>
                </a:solidFill>
              </a:rPr>
              <a:t> of Indicator Information (TAXII)</a:t>
            </a:r>
          </a:p>
          <a:p>
            <a:pPr lvl="3"/>
            <a:r>
              <a:rPr lang="en-US" sz="1400" b="0" dirty="0"/>
              <a:t>Securely shares STIX data</a:t>
            </a:r>
          </a:p>
        </p:txBody>
      </p:sp>
      <p:sp>
        <p:nvSpPr>
          <p:cNvPr id="3" name="Slide Number Placeholder 2"/>
          <p:cNvSpPr>
            <a:spLocks noGrp="1"/>
          </p:cNvSpPr>
          <p:nvPr>
            <p:ph type="sldNum" sz="quarter" idx="4"/>
          </p:nvPr>
        </p:nvSpPr>
        <p:spPr/>
        <p:txBody>
          <a:bodyPr/>
          <a:lstStyle/>
          <a:p>
            <a:pPr>
              <a:defRPr/>
            </a:pPr>
            <a:fld id="{CF8BF5C1-0C31-4117-9346-26B34DEE768C}" type="slidenum">
              <a:rPr lang="en-US" altLang="en-US" smtClean="0">
                <a:solidFill>
                  <a:prstClr val="white"/>
                </a:solidFill>
              </a:rPr>
              <a:pPr>
                <a:defRPr/>
              </a:pPr>
              <a:t>12</a:t>
            </a:fld>
            <a:endParaRPr lang="en-US" altLang="en-US" dirty="0">
              <a:solidFill>
                <a:prstClr val="white"/>
              </a:solidFill>
            </a:endParaRPr>
          </a:p>
        </p:txBody>
      </p:sp>
      <p:sp>
        <p:nvSpPr>
          <p:cNvPr id="4" name="Title 3"/>
          <p:cNvSpPr>
            <a:spLocks noGrp="1"/>
          </p:cNvSpPr>
          <p:nvPr>
            <p:ph type="title"/>
          </p:nvPr>
        </p:nvSpPr>
        <p:spPr/>
        <p:txBody>
          <a:bodyPr/>
          <a:lstStyle/>
          <a:p>
            <a:r>
              <a:rPr lang="en-US" dirty="0"/>
              <a:t>1.5 Explain different threat actors, vectors, and intelligence sources</a:t>
            </a:r>
          </a:p>
        </p:txBody>
      </p:sp>
    </p:spTree>
    <p:extLst>
      <p:ext uri="{BB962C8B-B14F-4D97-AF65-F5344CB8AC3E}">
        <p14:creationId xmlns:p14="http://schemas.microsoft.com/office/powerpoint/2010/main" val="4060817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B47D8D0-3FE4-024A-ADF7-706771F4518F}"/>
              </a:ext>
            </a:extLst>
          </p:cNvPr>
          <p:cNvSpPr>
            <a:spLocks noGrp="1"/>
          </p:cNvSpPr>
          <p:nvPr>
            <p:ph sz="half" idx="1"/>
          </p:nvPr>
        </p:nvSpPr>
        <p:spPr>
          <a:xfrm>
            <a:off x="381000" y="790769"/>
            <a:ext cx="8382000" cy="4000500"/>
          </a:xfrm>
        </p:spPr>
        <p:txBody>
          <a:bodyPr/>
          <a:lstStyle/>
          <a:p>
            <a:pPr marL="342900" indent="-342900">
              <a:buFont typeface="+mj-lt"/>
              <a:buAutoNum type="arabicPeriod"/>
            </a:pPr>
            <a:r>
              <a:rPr lang="en-US" b="0" i="0" dirty="0">
                <a:solidFill>
                  <a:schemeClr val="bg1"/>
                </a:solidFill>
              </a:rPr>
              <a:t>The IT department at a university is concerned about professors placing servers on the university network in an attempt to bypass security controls. Which of the following BEST represents this type of threat?</a:t>
            </a:r>
          </a:p>
          <a:p>
            <a:pPr marL="548640" lvl="1" indent="-342900">
              <a:buFont typeface="+mj-lt"/>
              <a:buAutoNum type="alphaLcPeriod"/>
            </a:pPr>
            <a:r>
              <a:rPr lang="en-US" b="0" i="0" dirty="0"/>
              <a:t>script kiddie</a:t>
            </a:r>
          </a:p>
          <a:p>
            <a:pPr marL="548640" lvl="1" indent="-342900">
              <a:buFont typeface="+mj-lt"/>
              <a:buAutoNum type="alphaLcPeriod"/>
            </a:pPr>
            <a:r>
              <a:rPr lang="en-US" b="0" i="0" dirty="0"/>
              <a:t>Shadow IT</a:t>
            </a:r>
          </a:p>
          <a:p>
            <a:pPr marL="548640" lvl="1" indent="-342900">
              <a:buFont typeface="+mj-lt"/>
              <a:buAutoNum type="alphaLcPeriod"/>
            </a:pPr>
            <a:r>
              <a:rPr lang="en-US" b="0" i="0" dirty="0"/>
              <a:t>Hacktivism</a:t>
            </a:r>
          </a:p>
          <a:p>
            <a:pPr marL="548640" lvl="1" indent="-342900">
              <a:buFont typeface="+mj-lt"/>
              <a:buAutoNum type="alphaLcPeriod"/>
            </a:pPr>
            <a:r>
              <a:rPr lang="en-US" b="0" i="0" dirty="0"/>
              <a:t>White-hat </a:t>
            </a:r>
          </a:p>
          <a:p>
            <a:pPr marL="342900" indent="-342900">
              <a:buFont typeface="+mj-lt"/>
              <a:buAutoNum type="arabicPeriod"/>
            </a:pPr>
            <a:r>
              <a:rPr lang="en-US" b="0" i="0" dirty="0">
                <a:solidFill>
                  <a:schemeClr val="bg1"/>
                </a:solidFill>
              </a:rPr>
              <a:t>Adam wants to download lists of malicious or untrustworthy IP addresses and domains using STIX and TAXII. What type of service is he looking for?</a:t>
            </a:r>
          </a:p>
          <a:p>
            <a:pPr marL="548640" lvl="1" indent="-342900">
              <a:buFont typeface="+mj-lt"/>
              <a:buAutoNum type="alphaLcPeriod"/>
            </a:pPr>
            <a:r>
              <a:rPr lang="en-US" b="0" dirty="0"/>
              <a:t>A vulnerability feed</a:t>
            </a:r>
          </a:p>
          <a:p>
            <a:pPr marL="548640" lvl="1" indent="-342900">
              <a:buFont typeface="+mj-lt"/>
              <a:buAutoNum type="alphaLcPeriod"/>
            </a:pPr>
            <a:r>
              <a:rPr lang="en-US" b="0" dirty="0"/>
              <a:t>A threat feed</a:t>
            </a:r>
          </a:p>
          <a:p>
            <a:pPr marL="548640" lvl="1" indent="-342900">
              <a:buFont typeface="+mj-lt"/>
              <a:buAutoNum type="alphaLcPeriod"/>
            </a:pPr>
            <a:r>
              <a:rPr lang="en-US" b="0" dirty="0"/>
              <a:t>A hunting feed</a:t>
            </a:r>
          </a:p>
          <a:p>
            <a:pPr marL="548640" lvl="1" indent="-342900">
              <a:buFont typeface="+mj-lt"/>
              <a:buAutoNum type="alphaLcPeriod"/>
            </a:pPr>
            <a:r>
              <a:rPr lang="en-US" b="0" dirty="0"/>
              <a:t>A rule feed</a:t>
            </a:r>
          </a:p>
          <a:p>
            <a:pPr marL="548640" lvl="1" indent="-342900">
              <a:buFont typeface="+mj-lt"/>
              <a:buAutoNum type="alphaLcPeriod"/>
            </a:pPr>
            <a:endParaRPr lang="en-US" b="0" i="0" dirty="0">
              <a:solidFill>
                <a:schemeClr val="bg1"/>
              </a:solidFill>
            </a:endParaRPr>
          </a:p>
          <a:p>
            <a:pPr marL="0" indent="0">
              <a:buNone/>
            </a:pPr>
            <a:endParaRPr lang="en-US" sz="1400" dirty="0"/>
          </a:p>
          <a:p>
            <a:pPr marL="0" indent="0">
              <a:buNone/>
            </a:pPr>
            <a:endParaRPr lang="en-US" dirty="0"/>
          </a:p>
        </p:txBody>
      </p:sp>
      <p:sp>
        <p:nvSpPr>
          <p:cNvPr id="2" name="Title 1">
            <a:extLst>
              <a:ext uri="{FF2B5EF4-FFF2-40B4-BE49-F238E27FC236}">
                <a16:creationId xmlns:a16="http://schemas.microsoft.com/office/drawing/2014/main" id="{EADACC55-92BD-D646-B271-AE9163C2A98F}"/>
              </a:ext>
            </a:extLst>
          </p:cNvPr>
          <p:cNvSpPr>
            <a:spLocks noGrp="1"/>
          </p:cNvSpPr>
          <p:nvPr>
            <p:ph type="title"/>
          </p:nvPr>
        </p:nvSpPr>
        <p:spPr/>
        <p:txBody>
          <a:bodyPr/>
          <a:lstStyle/>
          <a:p>
            <a:r>
              <a:rPr lang="en-US" dirty="0"/>
              <a:t>Answer the following questions…</a:t>
            </a:r>
          </a:p>
        </p:txBody>
      </p:sp>
      <p:sp>
        <p:nvSpPr>
          <p:cNvPr id="4" name="Slide Number Placeholder 3">
            <a:extLst>
              <a:ext uri="{FF2B5EF4-FFF2-40B4-BE49-F238E27FC236}">
                <a16:creationId xmlns:a16="http://schemas.microsoft.com/office/drawing/2014/main" id="{55EB437E-46B0-4241-B029-CF2201D127DE}"/>
              </a:ext>
            </a:extLst>
          </p:cNvPr>
          <p:cNvSpPr>
            <a:spLocks noGrp="1"/>
          </p:cNvSpPr>
          <p:nvPr>
            <p:ph type="sldNum" sz="quarter" idx="4"/>
          </p:nvPr>
        </p:nvSpPr>
        <p:spPr/>
        <p:txBody>
          <a:bodyPr/>
          <a:lstStyle/>
          <a:p>
            <a:fld id="{B7CF8A19-3A9E-4ABC-B336-2FDDE321C72D}" type="slidenum">
              <a:rPr lang="en-US" smtClean="0"/>
              <a:pPr/>
              <a:t>13</a:t>
            </a:fld>
            <a:endParaRPr lang="en-US"/>
          </a:p>
        </p:txBody>
      </p:sp>
    </p:spTree>
    <p:extLst>
      <p:ext uri="{BB962C8B-B14F-4D97-AF65-F5344CB8AC3E}">
        <p14:creationId xmlns:p14="http://schemas.microsoft.com/office/powerpoint/2010/main" val="3654359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linds(horizontal)">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blinds(horizontal)">
                                      <p:cBhvr>
                                        <p:cTn id="30" dur="500"/>
                                        <p:tgtEl>
                                          <p:spTgt spid="3">
                                            <p:txEl>
                                              <p:pRg st="7" end="7"/>
                                            </p:txEl>
                                          </p:spTgt>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blinds(horizontal)">
                                      <p:cBhvr>
                                        <p:cTn id="33" dur="500"/>
                                        <p:tgtEl>
                                          <p:spTgt spid="3">
                                            <p:txEl>
                                              <p:pRg st="8" end="8"/>
                                            </p:txEl>
                                          </p:spTgt>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blinds(horizontal)">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Question mark on green pastel background">
            <a:extLst>
              <a:ext uri="{FF2B5EF4-FFF2-40B4-BE49-F238E27FC236}">
                <a16:creationId xmlns:a16="http://schemas.microsoft.com/office/drawing/2014/main" id="{80D588C0-BCD2-4DBC-9022-BA816F3A40D4}"/>
              </a:ext>
            </a:extLst>
          </p:cNvPr>
          <p:cNvPicPr>
            <a:picLocks noChangeAspect="1"/>
          </p:cNvPicPr>
          <p:nvPr/>
        </p:nvPicPr>
        <p:blipFill rotWithShape="1">
          <a:blip r:embed="rId3"/>
          <a:srcRect t="12969" r="-2" b="30804"/>
          <a:stretch/>
        </p:blipFill>
        <p:spPr>
          <a:xfrm>
            <a:off x="341924" y="980347"/>
            <a:ext cx="8460152" cy="3567590"/>
          </a:xfrm>
          <a:prstGeom prst="rect">
            <a:avLst/>
          </a:prstGeom>
          <a:noFill/>
        </p:spPr>
      </p:pic>
      <p:sp>
        <p:nvSpPr>
          <p:cNvPr id="8" name="Title 1">
            <a:extLst>
              <a:ext uri="{FF2B5EF4-FFF2-40B4-BE49-F238E27FC236}">
                <a16:creationId xmlns:a16="http://schemas.microsoft.com/office/drawing/2014/main" id="{62660C21-9662-4DDC-8741-B081489C9E95}"/>
              </a:ext>
            </a:extLst>
          </p:cNvPr>
          <p:cNvSpPr>
            <a:spLocks noGrp="1"/>
          </p:cNvSpPr>
          <p:nvPr>
            <p:ph type="title"/>
          </p:nvPr>
        </p:nvSpPr>
        <p:spPr/>
        <p:txBody>
          <a:bodyPr anchor="ctr">
            <a:normAutofit/>
          </a:bodyPr>
          <a:lstStyle/>
          <a:p>
            <a:r>
              <a:rPr lang="en-US" dirty="0"/>
              <a:t>QUESTIONS</a:t>
            </a:r>
          </a:p>
        </p:txBody>
      </p:sp>
      <p:sp>
        <p:nvSpPr>
          <p:cNvPr id="12" name="Slide Number Placeholder 4">
            <a:extLst>
              <a:ext uri="{FF2B5EF4-FFF2-40B4-BE49-F238E27FC236}">
                <a16:creationId xmlns:a16="http://schemas.microsoft.com/office/drawing/2014/main" id="{88DBEAD6-051E-4B67-9C6C-B1662A62147B}"/>
              </a:ext>
            </a:extLst>
          </p:cNvPr>
          <p:cNvSpPr>
            <a:spLocks noGrp="1"/>
          </p:cNvSpPr>
          <p:nvPr>
            <p:ph type="sldNum" sz="quarter" idx="4"/>
          </p:nvPr>
        </p:nvSpPr>
        <p:spPr/>
        <p:txBody>
          <a:bodyPr anchor="ctr">
            <a:normAutofit/>
          </a:bodyPr>
          <a:lstStyle/>
          <a:p>
            <a:pPr marL="0" marR="0" lvl="0" indent="0" algn="r" defTabSz="457200" rtl="0" eaLnBrk="0" fontAlgn="auto" latinLnBrk="0" hangingPunct="0">
              <a:lnSpc>
                <a:spcPct val="100000"/>
              </a:lnSpc>
              <a:spcBef>
                <a:spcPts val="0"/>
              </a:spcBef>
              <a:spcAft>
                <a:spcPts val="600"/>
              </a:spcAft>
              <a:buClrTx/>
              <a:buSzTx/>
              <a:buFontTx/>
              <a:buNone/>
              <a:tabLst/>
              <a:defRPr/>
            </a:pPr>
            <a:fld id="{B7CF8A19-3A9E-4ABC-B336-2FDDE321C72D}" type="slidenum">
              <a:rPr kumimoji="0" lang="en-US" sz="750" b="0" i="0" u="none" strike="noStrike" kern="1200" cap="none" spc="0" normalizeH="0" baseline="0" noProof="0" smtClean="0">
                <a:ln>
                  <a:noFill/>
                </a:ln>
                <a:solidFill>
                  <a:prstClr val="black"/>
                </a:solidFill>
                <a:effectLst/>
                <a:uLnTx/>
                <a:uFillTx/>
                <a:latin typeface="Calibri" panose="020F0502020204030204" pitchFamily="34" charset="0"/>
                <a:ea typeface="+mn-ea"/>
                <a:cs typeface="Calibri" panose="020F0502020204030204" pitchFamily="34" charset="0"/>
              </a:rPr>
              <a:pPr marL="0" marR="0" lvl="0" indent="0" algn="r" defTabSz="457200" rtl="0" eaLnBrk="0" fontAlgn="auto" latinLnBrk="0" hangingPunct="0">
                <a:lnSpc>
                  <a:spcPct val="100000"/>
                </a:lnSpc>
                <a:spcBef>
                  <a:spcPts val="0"/>
                </a:spcBef>
                <a:spcAft>
                  <a:spcPts val="600"/>
                </a:spcAft>
                <a:buClrTx/>
                <a:buSzTx/>
                <a:buFontTx/>
                <a:buNone/>
                <a:tabLst/>
                <a:defRPr/>
              </a:pPr>
              <a:t>14</a:t>
            </a:fld>
            <a:endParaRPr kumimoji="0" lang="en-US" sz="750" b="0"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 name="Footer Placeholder 2">
            <a:extLst>
              <a:ext uri="{FF2B5EF4-FFF2-40B4-BE49-F238E27FC236}">
                <a16:creationId xmlns:a16="http://schemas.microsoft.com/office/drawing/2014/main" id="{205A2576-2478-4150-A271-2B311692F3DB}"/>
              </a:ext>
            </a:extLst>
          </p:cNvPr>
          <p:cNvSpPr>
            <a:spLocks noGrp="1"/>
          </p:cNvSpPr>
          <p:nvPr>
            <p:ph type="ftr" sz="quarter" idx="4294967295"/>
          </p:nvPr>
        </p:nvSpPr>
        <p:spPr>
          <a:xfrm>
            <a:off x="0" y="0"/>
            <a:ext cx="0" cy="0"/>
          </a:xfrm>
        </p:spPr>
        <p:txBody>
          <a:bodyPr anchor="ctr">
            <a:normAutofit fontScale="25000" lnSpcReduction="20000"/>
          </a:bodyPr>
          <a:lstStyle/>
          <a:p>
            <a:pPr marL="0" marR="0" lvl="0" indent="0" algn="l" defTabSz="457200" rtl="0" eaLnBrk="1" fontAlgn="auto" latinLnBrk="0" hangingPunct="1">
              <a:lnSpc>
                <a:spcPct val="100000"/>
              </a:lnSpc>
              <a:spcBef>
                <a:spcPts val="0"/>
              </a:spcBef>
              <a:spcAft>
                <a:spcPts val="600"/>
              </a:spcAft>
              <a:buClrTx/>
              <a:buSzTx/>
              <a:buFontTx/>
              <a:buNone/>
              <a:tabLst/>
              <a:defRPr/>
            </a:pPr>
            <a:r>
              <a:rPr kumimoji="0" lang="en-GB" sz="1800" b="0" i="0" u="none" strike="noStrike" kern="1200" cap="none" spc="0" normalizeH="0" baseline="0" noProof="0">
                <a:ln>
                  <a:noFill/>
                </a:ln>
                <a:solidFill>
                  <a:prstClr val="white"/>
                </a:solidFill>
                <a:effectLst/>
                <a:uLnTx/>
                <a:uFillTx/>
                <a:latin typeface="Arial"/>
                <a:ea typeface="+mn-ea"/>
                <a:cs typeface="+mn-cs"/>
              </a:rPr>
              <a:t>CompTIA Security+ Lesson 5 | Copyright © 2020 CompTIA Properties, LLC. All Rights Reserved.  |  CompTIA.org</a:t>
            </a: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spTree>
    <p:extLst>
      <p:ext uri="{BB962C8B-B14F-4D97-AF65-F5344CB8AC3E}">
        <p14:creationId xmlns:p14="http://schemas.microsoft.com/office/powerpoint/2010/main" val="26256346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we="http://schemas.microsoft.com/office/webextensions/webextension/2010/11" xmlns:pca="http://schemas.microsoft.com/office/powerpoint/2013/contentapp">
        <mc:Choice Requires="we pca">
          <p:graphicFrame>
            <p:nvGraphicFramePr>
              <p:cNvPr id="6" name="Content Placeholder 5" title="Web Video Player">
                <a:extLst>
                  <a:ext uri="{FF2B5EF4-FFF2-40B4-BE49-F238E27FC236}">
                    <a16:creationId xmlns:a16="http://schemas.microsoft.com/office/drawing/2014/main" id="{AA04E47A-1C88-7142-8881-B098A5E7DCF6}"/>
                  </a:ext>
                </a:extLst>
              </p:cNvPr>
              <p:cNvGraphicFramePr>
                <a:graphicFrameLocks noGrp="1"/>
              </p:cNvGraphicFramePr>
              <p:nvPr>
                <p:ph sz="half" idx="1"/>
                <p:extLst>
                  <p:ext uri="{D42A27DB-BD31-4B8C-83A1-F6EECF244321}">
                    <p14:modId xmlns:p14="http://schemas.microsoft.com/office/powerpoint/2010/main" val="3885050599"/>
                  </p:ext>
                </p:extLst>
              </p:nvPr>
            </p:nvGraphicFramePr>
            <p:xfrm>
              <a:off x="381000" y="800100"/>
              <a:ext cx="8382000" cy="4000500"/>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xmlns="">
          <p:pic>
            <p:nvPicPr>
              <p:cNvPr id="6" name="Content Placeholder 5" title="Web Video Player">
                <a:extLst>
                  <a:ext uri="{FF2B5EF4-FFF2-40B4-BE49-F238E27FC236}">
                    <a16:creationId xmlns:a16="http://schemas.microsoft.com/office/drawing/2014/main" id="{AA04E47A-1C88-7142-8881-B098A5E7DCF6}"/>
                  </a:ext>
                </a:extLst>
              </p:cNvPr>
              <p:cNvPicPr>
                <a:picLocks noGrp="1" noRot="1" noChangeAspect="1" noMove="1" noResize="1" noEditPoints="1" noAdjustHandles="1" noChangeArrowheads="1" noChangeShapeType="1"/>
              </p:cNvPicPr>
              <p:nvPr/>
            </p:nvPicPr>
            <p:blipFill>
              <a:blip r:embed="rId4"/>
              <a:stretch>
                <a:fillRect/>
              </a:stretch>
            </p:blipFill>
            <p:spPr>
              <a:xfrm>
                <a:off x="381000" y="800100"/>
                <a:ext cx="8382000" cy="4000500"/>
              </a:xfrm>
              <a:prstGeom prst="rect">
                <a:avLst/>
              </a:prstGeom>
            </p:spPr>
          </p:pic>
        </mc:Fallback>
      </mc:AlternateContent>
      <p:sp>
        <p:nvSpPr>
          <p:cNvPr id="4" name="Slide Number Placeholder 3">
            <a:extLst>
              <a:ext uri="{FF2B5EF4-FFF2-40B4-BE49-F238E27FC236}">
                <a16:creationId xmlns:a16="http://schemas.microsoft.com/office/drawing/2014/main" id="{63365732-2A57-AC48-A29A-6644A239A915}"/>
              </a:ext>
            </a:extLst>
          </p:cNvPr>
          <p:cNvSpPr>
            <a:spLocks noGrp="1"/>
          </p:cNvSpPr>
          <p:nvPr>
            <p:ph type="sldNum" sz="quarter" idx="4"/>
          </p:nvPr>
        </p:nvSpPr>
        <p:spPr/>
        <p:txBody>
          <a:bodyPr/>
          <a:lstStyle/>
          <a:p>
            <a:fld id="{B7CF8A19-3A9E-4ABC-B336-2FDDE321C72D}" type="slidenum">
              <a:rPr lang="en-US" smtClean="0"/>
              <a:pPr/>
              <a:t>15</a:t>
            </a:fld>
            <a:endParaRPr lang="en-US"/>
          </a:p>
        </p:txBody>
      </p:sp>
      <p:sp>
        <p:nvSpPr>
          <p:cNvPr id="3" name="Footer Placeholder 2">
            <a:extLst>
              <a:ext uri="{FF2B5EF4-FFF2-40B4-BE49-F238E27FC236}">
                <a16:creationId xmlns:a16="http://schemas.microsoft.com/office/drawing/2014/main" id="{7E41BA3A-F661-334C-903A-8ACB862B65F3}"/>
              </a:ext>
            </a:extLst>
          </p:cNvPr>
          <p:cNvSpPr>
            <a:spLocks noGrp="1"/>
          </p:cNvSpPr>
          <p:nvPr>
            <p:ph type="ftr" sz="quarter" idx="4294967295"/>
          </p:nvPr>
        </p:nvSpPr>
        <p:spPr>
          <a:xfrm>
            <a:off x="0" y="0"/>
            <a:ext cx="0" cy="0"/>
          </a:xfrm>
        </p:spPr>
        <p:txBody>
          <a:bodyPr/>
          <a:lstStyle/>
          <a:p>
            <a:endParaRPr lang="en-US" dirty="0"/>
          </a:p>
        </p:txBody>
      </p:sp>
    </p:spTree>
    <p:extLst>
      <p:ext uri="{BB962C8B-B14F-4D97-AF65-F5344CB8AC3E}">
        <p14:creationId xmlns:p14="http://schemas.microsoft.com/office/powerpoint/2010/main" val="8313878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E4F541-0413-4C62-9627-290BF22644EB}"/>
              </a:ext>
            </a:extLst>
          </p:cNvPr>
          <p:cNvSpPr>
            <a:spLocks noGrp="1"/>
          </p:cNvSpPr>
          <p:nvPr>
            <p:ph sz="half" idx="1"/>
          </p:nvPr>
        </p:nvSpPr>
        <p:spPr/>
        <p:txBody>
          <a:bodyPr/>
          <a:lstStyle/>
          <a:p>
            <a:r>
              <a:rPr lang="en-GB" dirty="0"/>
              <a:t>“Hacking the human”</a:t>
            </a:r>
          </a:p>
          <a:p>
            <a:r>
              <a:rPr lang="en-GB" dirty="0"/>
              <a:t>Purposes of social engineering</a:t>
            </a:r>
          </a:p>
          <a:p>
            <a:pPr lvl="1"/>
            <a:r>
              <a:rPr lang="en-GB" b="0" dirty="0"/>
              <a:t>Reconnaissance and eliciting information</a:t>
            </a:r>
          </a:p>
          <a:p>
            <a:pPr lvl="1"/>
            <a:r>
              <a:rPr lang="en-GB" b="0" dirty="0"/>
              <a:t>Intrusion and gaining unauthorized access</a:t>
            </a:r>
          </a:p>
          <a:p>
            <a:r>
              <a:rPr lang="en-GB" dirty="0"/>
              <a:t>Many possible scenarios</a:t>
            </a:r>
          </a:p>
          <a:p>
            <a:pPr lvl="1"/>
            <a:r>
              <a:rPr lang="en-GB" b="0" dirty="0"/>
              <a:t>Persuade a user to run a malicious file</a:t>
            </a:r>
          </a:p>
          <a:p>
            <a:pPr lvl="1"/>
            <a:r>
              <a:rPr lang="en-GB" b="0" dirty="0"/>
              <a:t>Contact a help desk and solicit information</a:t>
            </a:r>
          </a:p>
          <a:p>
            <a:pPr lvl="1"/>
            <a:r>
              <a:rPr lang="en-GB" b="0" dirty="0"/>
              <a:t>Gain access to premises and install a monitoring device</a:t>
            </a:r>
          </a:p>
          <a:p>
            <a:pPr lvl="1"/>
            <a:endParaRPr lang="en-US" dirty="0"/>
          </a:p>
        </p:txBody>
      </p:sp>
      <p:sp>
        <p:nvSpPr>
          <p:cNvPr id="3" name="Title 2">
            <a:extLst>
              <a:ext uri="{FF2B5EF4-FFF2-40B4-BE49-F238E27FC236}">
                <a16:creationId xmlns:a16="http://schemas.microsoft.com/office/drawing/2014/main" id="{A37D85B4-E3CF-4E7A-BEB6-3B9AD7FF3214}"/>
              </a:ext>
            </a:extLst>
          </p:cNvPr>
          <p:cNvSpPr>
            <a:spLocks noGrp="1"/>
          </p:cNvSpPr>
          <p:nvPr>
            <p:ph type="title"/>
          </p:nvPr>
        </p:nvSpPr>
        <p:spPr/>
        <p:txBody>
          <a:bodyPr/>
          <a:lstStyle/>
          <a:p>
            <a:r>
              <a:rPr lang="en-GB" dirty="0"/>
              <a:t>Social Engineering</a:t>
            </a:r>
            <a:endParaRPr lang="en-US" dirty="0"/>
          </a:p>
        </p:txBody>
      </p:sp>
      <p:sp>
        <p:nvSpPr>
          <p:cNvPr id="5" name="Slide Number Placeholder 4">
            <a:extLst>
              <a:ext uri="{FF2B5EF4-FFF2-40B4-BE49-F238E27FC236}">
                <a16:creationId xmlns:a16="http://schemas.microsoft.com/office/drawing/2014/main" id="{291C1FD1-5992-45FF-BC97-8734D927A3C5}"/>
              </a:ext>
            </a:extLst>
          </p:cNvPr>
          <p:cNvSpPr>
            <a:spLocks noGrp="1"/>
          </p:cNvSpPr>
          <p:nvPr>
            <p:ph type="sldNum" sz="quarter" idx="4"/>
          </p:nvPr>
        </p:nvSpPr>
        <p:spPr/>
        <p:txBody>
          <a:bodyPr/>
          <a:lstStyle/>
          <a:p>
            <a:fld id="{B7CF8A19-3A9E-4ABC-B336-2FDDE321C72D}" type="slidenum">
              <a:rPr lang="en-US" smtClean="0"/>
              <a:pPr/>
              <a:t>16</a:t>
            </a:fld>
            <a:endParaRPr lang="en-US"/>
          </a:p>
        </p:txBody>
      </p:sp>
    </p:spTree>
    <p:extLst>
      <p:ext uri="{BB962C8B-B14F-4D97-AF65-F5344CB8AC3E}">
        <p14:creationId xmlns:p14="http://schemas.microsoft.com/office/powerpoint/2010/main" val="40047314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E4F541-0413-4C62-9627-290BF22644EB}"/>
              </a:ext>
            </a:extLst>
          </p:cNvPr>
          <p:cNvSpPr>
            <a:spLocks noGrp="1"/>
          </p:cNvSpPr>
          <p:nvPr>
            <p:ph sz="half" idx="1"/>
          </p:nvPr>
        </p:nvSpPr>
        <p:spPr/>
        <p:txBody>
          <a:bodyPr>
            <a:normAutofit lnSpcReduction="10000"/>
          </a:bodyPr>
          <a:lstStyle/>
          <a:p>
            <a:r>
              <a:rPr lang="en-GB" b="0" i="0" dirty="0">
                <a:solidFill>
                  <a:schemeClr val="bg1"/>
                </a:solidFill>
              </a:rPr>
              <a:t>Reasons for effectiveness</a:t>
            </a:r>
          </a:p>
          <a:p>
            <a:r>
              <a:rPr lang="en-GB" b="0" dirty="0"/>
              <a:t>Familiarity/liking</a:t>
            </a:r>
          </a:p>
          <a:p>
            <a:pPr lvl="1"/>
            <a:r>
              <a:rPr lang="en-GB" b="0" dirty="0"/>
              <a:t>Establish trust</a:t>
            </a:r>
          </a:p>
          <a:p>
            <a:pPr lvl="1"/>
            <a:r>
              <a:rPr lang="en-GB" b="0" dirty="0"/>
              <a:t>Make request seem reasonable and natural</a:t>
            </a:r>
          </a:p>
          <a:p>
            <a:r>
              <a:rPr lang="en-GB" b="0" dirty="0"/>
              <a:t>Consensus/social proof</a:t>
            </a:r>
          </a:p>
          <a:p>
            <a:pPr lvl="1"/>
            <a:r>
              <a:rPr lang="en-GB" b="0" dirty="0"/>
              <a:t>Exploit polite </a:t>
            </a:r>
            <a:r>
              <a:rPr lang="en-GB" b="0" dirty="0" err="1"/>
              <a:t>behavior</a:t>
            </a:r>
            <a:endParaRPr lang="en-GB" b="0" dirty="0"/>
          </a:p>
          <a:p>
            <a:pPr lvl="1"/>
            <a:r>
              <a:rPr lang="en-GB" b="0" dirty="0"/>
              <a:t>Establish spoofed testimonials or contacts</a:t>
            </a:r>
          </a:p>
          <a:p>
            <a:r>
              <a:rPr lang="en-GB" b="0" dirty="0"/>
              <a:t>Authority and intimidation</a:t>
            </a:r>
          </a:p>
          <a:p>
            <a:pPr lvl="1"/>
            <a:r>
              <a:rPr lang="en-GB" b="0" dirty="0"/>
              <a:t>Make the target afraid to refuse</a:t>
            </a:r>
          </a:p>
          <a:p>
            <a:pPr lvl="1"/>
            <a:r>
              <a:rPr lang="en-GB" b="0" dirty="0"/>
              <a:t>Exploit lack of knowledge or awareness</a:t>
            </a:r>
          </a:p>
          <a:p>
            <a:r>
              <a:rPr lang="en-GB" b="0" dirty="0"/>
              <a:t>Scarcity and urgency</a:t>
            </a:r>
          </a:p>
          <a:p>
            <a:pPr lvl="1"/>
            <a:r>
              <a:rPr lang="en-GB" b="0" dirty="0"/>
              <a:t>Rush the target into a decision</a:t>
            </a:r>
          </a:p>
          <a:p>
            <a:pPr marL="342900" lvl="1" indent="0">
              <a:buNone/>
            </a:pPr>
            <a:endParaRPr lang="en-US" b="0" dirty="0"/>
          </a:p>
        </p:txBody>
      </p:sp>
      <p:sp>
        <p:nvSpPr>
          <p:cNvPr id="3" name="Title 2">
            <a:extLst>
              <a:ext uri="{FF2B5EF4-FFF2-40B4-BE49-F238E27FC236}">
                <a16:creationId xmlns:a16="http://schemas.microsoft.com/office/drawing/2014/main" id="{A37D85B4-E3CF-4E7A-BEB6-3B9AD7FF3214}"/>
              </a:ext>
            </a:extLst>
          </p:cNvPr>
          <p:cNvSpPr>
            <a:spLocks noGrp="1"/>
          </p:cNvSpPr>
          <p:nvPr>
            <p:ph type="title"/>
          </p:nvPr>
        </p:nvSpPr>
        <p:spPr/>
        <p:txBody>
          <a:bodyPr/>
          <a:lstStyle/>
          <a:p>
            <a:r>
              <a:rPr lang="en-US" dirty="0"/>
              <a:t>Social Engineering Principles</a:t>
            </a:r>
          </a:p>
        </p:txBody>
      </p:sp>
      <p:sp>
        <p:nvSpPr>
          <p:cNvPr id="5" name="Slide Number Placeholder 4">
            <a:extLst>
              <a:ext uri="{FF2B5EF4-FFF2-40B4-BE49-F238E27FC236}">
                <a16:creationId xmlns:a16="http://schemas.microsoft.com/office/drawing/2014/main" id="{BC657F15-3C93-47CF-AC5B-C8D9B827F60C}"/>
              </a:ext>
            </a:extLst>
          </p:cNvPr>
          <p:cNvSpPr>
            <a:spLocks noGrp="1"/>
          </p:cNvSpPr>
          <p:nvPr>
            <p:ph type="sldNum" sz="quarter" idx="4"/>
          </p:nvPr>
        </p:nvSpPr>
        <p:spPr/>
        <p:txBody>
          <a:bodyPr/>
          <a:lstStyle/>
          <a:p>
            <a:fld id="{B7CF8A19-3A9E-4ABC-B336-2FDDE321C72D}" type="slidenum">
              <a:rPr lang="en-US" smtClean="0"/>
              <a:pPr/>
              <a:t>17</a:t>
            </a:fld>
            <a:endParaRPr lang="en-US"/>
          </a:p>
        </p:txBody>
      </p:sp>
      <p:sp>
        <p:nvSpPr>
          <p:cNvPr id="6" name="Rectangle 3">
            <a:extLst>
              <a:ext uri="{FF2B5EF4-FFF2-40B4-BE49-F238E27FC236}">
                <a16:creationId xmlns:a16="http://schemas.microsoft.com/office/drawing/2014/main" id="{9B107F07-5632-0847-97ED-D5869153772B}"/>
              </a:ext>
            </a:extLst>
          </p:cNvPr>
          <p:cNvSpPr txBox="1">
            <a:spLocks noChangeArrowheads="1"/>
          </p:cNvSpPr>
          <p:nvPr/>
        </p:nvSpPr>
        <p:spPr>
          <a:xfrm>
            <a:off x="4655503" y="800100"/>
            <a:ext cx="4122737" cy="4000500"/>
          </a:xfrm>
          <a:prstGeom prst="rect">
            <a:avLst/>
          </a:prstGeom>
        </p:spPr>
        <p:txBody>
          <a:bodyPr>
            <a:normAutofit/>
          </a:bodyPr>
          <a:lstStyle>
            <a:lvl1pPr marL="214313" indent="-214313" algn="l" rtl="0" eaLnBrk="1" fontAlgn="base" hangingPunct="1">
              <a:spcBef>
                <a:spcPct val="50000"/>
              </a:spcBef>
              <a:spcAft>
                <a:spcPct val="0"/>
              </a:spcAft>
              <a:buClr>
                <a:srgbClr val="151C77"/>
              </a:buClr>
              <a:buSzPct val="80000"/>
              <a:buFont typeface="Wingdings" panose="05000000000000000000" pitchFamily="2" charset="2"/>
              <a:buChar char="n"/>
              <a:defRPr sz="1500" b="1">
                <a:solidFill>
                  <a:schemeClr val="tx1"/>
                </a:solidFill>
                <a:latin typeface="+mn-lt"/>
                <a:ea typeface="+mn-ea"/>
                <a:cs typeface="+mn-cs"/>
              </a:defRPr>
            </a:lvl1pPr>
            <a:lvl2pPr marL="516731" indent="-211931"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2pPr>
            <a:lvl3pPr marL="770335" indent="-167879"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3pPr>
            <a:lvl4pPr marL="1200150" indent="-171450"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4pPr>
            <a:lvl5pPr marL="1543050" indent="-171450" algn="l" rtl="0" eaLnBrk="1" fontAlgn="base" hangingPunct="1">
              <a:spcBef>
                <a:spcPct val="20000"/>
              </a:spcBef>
              <a:spcAft>
                <a:spcPct val="0"/>
              </a:spcAft>
              <a:buClr>
                <a:srgbClr val="003399"/>
              </a:buClr>
              <a:buSzPct val="80000"/>
              <a:buFont typeface="Wingdings" panose="05000000000000000000" pitchFamily="2" charset="2"/>
              <a:buChar char="n"/>
              <a:defRPr sz="1500">
                <a:solidFill>
                  <a:schemeClr val="tx1"/>
                </a:solidFill>
                <a:latin typeface="+mn-lt"/>
              </a:defRPr>
            </a:lvl5pPr>
            <a:lvl6pPr marL="18859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6pPr>
            <a:lvl7pPr marL="22288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7pPr>
            <a:lvl8pPr marL="25717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8pPr>
            <a:lvl9pPr marL="29146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9pPr>
          </a:lstStyle>
          <a:p>
            <a:pPr marL="0" indent="0" defTabSz="914400">
              <a:buClr>
                <a:schemeClr val="tx2">
                  <a:lumMod val="60000"/>
                  <a:lumOff val="40000"/>
                </a:schemeClr>
              </a:buClr>
              <a:buNone/>
            </a:pPr>
            <a:r>
              <a:rPr lang="en-US" i="1" dirty="0">
                <a:solidFill>
                  <a:schemeClr val="tx2">
                    <a:lumMod val="40000"/>
                    <a:lumOff val="60000"/>
                  </a:schemeClr>
                </a:solidFill>
                <a:latin typeface="Calibri" panose="020F0502020204030204" pitchFamily="34" charset="0"/>
                <a:cs typeface="Calibri" panose="020F0502020204030204" pitchFamily="34" charset="0"/>
              </a:rPr>
              <a:t>Impersonation</a:t>
            </a:r>
          </a:p>
          <a:p>
            <a:pPr lvl="1" defTabSz="914400">
              <a:spcBef>
                <a:spcPts val="900"/>
              </a:spcBef>
              <a:buClr>
                <a:schemeClr val="tx2">
                  <a:lumMod val="60000"/>
                  <a:lumOff val="40000"/>
                </a:schemeClr>
              </a:buClr>
              <a:buFont typeface="Arial" panose="020B0604020202020204" pitchFamily="34" charset="0"/>
              <a:buChar char="•"/>
            </a:pPr>
            <a:r>
              <a:rPr lang="en-US" b="0" dirty="0">
                <a:solidFill>
                  <a:schemeClr val="bg1"/>
                </a:solidFill>
                <a:latin typeface="Calibri" panose="020F0502020204030204" pitchFamily="34" charset="0"/>
                <a:cs typeface="Calibri" panose="020F0502020204030204" pitchFamily="34" charset="0"/>
              </a:rPr>
              <a:t>Pretend to be someone else</a:t>
            </a:r>
          </a:p>
          <a:p>
            <a:pPr lvl="1" defTabSz="914400">
              <a:spcBef>
                <a:spcPts val="900"/>
              </a:spcBef>
              <a:buClr>
                <a:schemeClr val="tx2">
                  <a:lumMod val="60000"/>
                  <a:lumOff val="40000"/>
                </a:schemeClr>
              </a:buClr>
              <a:buFont typeface="Arial" panose="020B0604020202020204" pitchFamily="34" charset="0"/>
              <a:buChar char="•"/>
            </a:pPr>
            <a:r>
              <a:rPr lang="en-US" b="0" dirty="0">
                <a:solidFill>
                  <a:schemeClr val="bg1"/>
                </a:solidFill>
                <a:latin typeface="Calibri" panose="020F0502020204030204" pitchFamily="34" charset="0"/>
                <a:cs typeface="Calibri" panose="020F0502020204030204" pitchFamily="34" charset="0"/>
              </a:rPr>
              <a:t>Use the persona to charm or to intimidate</a:t>
            </a:r>
          </a:p>
          <a:p>
            <a:pPr lvl="1" defTabSz="914400">
              <a:spcBef>
                <a:spcPts val="900"/>
              </a:spcBef>
              <a:buClr>
                <a:schemeClr val="tx2">
                  <a:lumMod val="60000"/>
                  <a:lumOff val="40000"/>
                </a:schemeClr>
              </a:buClr>
              <a:buFont typeface="Arial" panose="020B0604020202020204" pitchFamily="34" charset="0"/>
              <a:buChar char="•"/>
            </a:pPr>
            <a:r>
              <a:rPr lang="en-US" b="0" dirty="0">
                <a:solidFill>
                  <a:schemeClr val="bg1"/>
                </a:solidFill>
                <a:latin typeface="Calibri" panose="020F0502020204030204" pitchFamily="34" charset="0"/>
                <a:cs typeface="Calibri" panose="020F0502020204030204" pitchFamily="34" charset="0"/>
              </a:rPr>
              <a:t>Exploit situations where identity-proofing is difficult</a:t>
            </a:r>
          </a:p>
          <a:p>
            <a:pPr marL="0" indent="0" defTabSz="914400">
              <a:spcBef>
                <a:spcPts val="900"/>
              </a:spcBef>
              <a:buClr>
                <a:schemeClr val="tx2">
                  <a:lumMod val="60000"/>
                  <a:lumOff val="40000"/>
                </a:schemeClr>
              </a:buClr>
              <a:buNone/>
            </a:pPr>
            <a:r>
              <a:rPr lang="en-US" i="1" dirty="0">
                <a:solidFill>
                  <a:schemeClr val="tx2">
                    <a:lumMod val="40000"/>
                    <a:lumOff val="60000"/>
                  </a:schemeClr>
                </a:solidFill>
                <a:latin typeface="Calibri" panose="020F0502020204030204" pitchFamily="34" charset="0"/>
                <a:cs typeface="Calibri" panose="020F0502020204030204" pitchFamily="34" charset="0"/>
              </a:rPr>
              <a:t>Pretexting</a:t>
            </a:r>
          </a:p>
          <a:p>
            <a:pPr lvl="1" defTabSz="914400">
              <a:spcBef>
                <a:spcPts val="900"/>
              </a:spcBef>
              <a:buClr>
                <a:schemeClr val="tx2">
                  <a:lumMod val="60000"/>
                  <a:lumOff val="40000"/>
                </a:schemeClr>
              </a:buClr>
              <a:buFont typeface="Arial" panose="020B0604020202020204" pitchFamily="34" charset="0"/>
              <a:buChar char="•"/>
            </a:pPr>
            <a:r>
              <a:rPr lang="en-US" b="0" dirty="0">
                <a:solidFill>
                  <a:schemeClr val="bg1"/>
                </a:solidFill>
                <a:latin typeface="Calibri" panose="020F0502020204030204" pitchFamily="34" charset="0"/>
                <a:cs typeface="Calibri" panose="020F0502020204030204" pitchFamily="34" charset="0"/>
              </a:rPr>
              <a:t>Using a scenario with convincing additional detail</a:t>
            </a:r>
          </a:p>
          <a:p>
            <a:pPr marL="0" indent="0" defTabSz="914400">
              <a:spcBef>
                <a:spcPts val="900"/>
              </a:spcBef>
              <a:buClr>
                <a:schemeClr val="tx2">
                  <a:lumMod val="60000"/>
                  <a:lumOff val="40000"/>
                </a:schemeClr>
              </a:buClr>
              <a:buNone/>
            </a:pPr>
            <a:r>
              <a:rPr lang="en-US" i="1" dirty="0">
                <a:solidFill>
                  <a:schemeClr val="tx2">
                    <a:lumMod val="40000"/>
                    <a:lumOff val="60000"/>
                  </a:schemeClr>
                </a:solidFill>
                <a:latin typeface="Calibri" panose="020F0502020204030204" pitchFamily="34" charset="0"/>
                <a:cs typeface="Calibri" panose="020F0502020204030204" pitchFamily="34" charset="0"/>
              </a:rPr>
              <a:t>Trust</a:t>
            </a:r>
          </a:p>
          <a:p>
            <a:pPr lvl="1" defTabSz="914400">
              <a:spcBef>
                <a:spcPts val="900"/>
              </a:spcBef>
              <a:buClr>
                <a:schemeClr val="tx2">
                  <a:lumMod val="60000"/>
                  <a:lumOff val="40000"/>
                </a:schemeClr>
              </a:buClr>
              <a:buFont typeface="Arial" panose="020B0604020202020204" pitchFamily="34" charset="0"/>
              <a:buChar char="•"/>
            </a:pPr>
            <a:r>
              <a:rPr lang="en-US" b="0" dirty="0">
                <a:solidFill>
                  <a:schemeClr val="bg1"/>
                </a:solidFill>
                <a:latin typeface="Calibri" panose="020F0502020204030204" pitchFamily="34" charset="0"/>
                <a:cs typeface="Calibri" panose="020F0502020204030204" pitchFamily="34" charset="0"/>
              </a:rPr>
              <a:t>Obtain or spoof data that supports the identity claim</a:t>
            </a:r>
          </a:p>
          <a:p>
            <a:pPr marL="0" indent="0" defTabSz="914400">
              <a:buClr>
                <a:schemeClr val="tx2">
                  <a:lumMod val="60000"/>
                  <a:lumOff val="40000"/>
                </a:schemeClr>
              </a:buClr>
              <a:buNone/>
            </a:pPr>
            <a:r>
              <a:rPr lang="en-US" i="1" dirty="0">
                <a:solidFill>
                  <a:schemeClr val="tx2">
                    <a:lumMod val="40000"/>
                    <a:lumOff val="60000"/>
                  </a:schemeClr>
                </a:solidFill>
                <a:latin typeface="Calibri" panose="020F0502020204030204" pitchFamily="34" charset="0"/>
                <a:cs typeface="Calibri" panose="020F0502020204030204" pitchFamily="34" charset="0"/>
              </a:rPr>
              <a:t>Shoulder surfing</a:t>
            </a:r>
          </a:p>
          <a:p>
            <a:pPr defTabSz="914400">
              <a:buClr>
                <a:schemeClr val="tx2">
                  <a:lumMod val="60000"/>
                  <a:lumOff val="40000"/>
                </a:schemeClr>
              </a:buClr>
            </a:pPr>
            <a:endParaRPr lang="en-US" i="1" dirty="0">
              <a:solidFill>
                <a:schemeClr val="tx2">
                  <a:lumMod val="40000"/>
                  <a:lumOff val="6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37148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F37013-12F7-4D4C-AA61-9BD946B233DD}"/>
              </a:ext>
            </a:extLst>
          </p:cNvPr>
          <p:cNvSpPr>
            <a:spLocks noGrp="1"/>
          </p:cNvSpPr>
          <p:nvPr>
            <p:ph sz="half" idx="1"/>
          </p:nvPr>
        </p:nvSpPr>
        <p:spPr/>
        <p:txBody>
          <a:bodyPr/>
          <a:lstStyle/>
          <a:p>
            <a:r>
              <a:rPr lang="en-US" b="1" i="1" dirty="0">
                <a:latin typeface="Calibri" panose="020F0502020204030204" pitchFamily="34" charset="0"/>
                <a:cs typeface="Calibri" panose="020F0502020204030204" pitchFamily="34" charset="0"/>
              </a:rPr>
              <a:t>Dumpster diving</a:t>
            </a:r>
          </a:p>
          <a:p>
            <a:pPr lvl="1"/>
            <a:r>
              <a:rPr lang="en-US" b="0" dirty="0"/>
              <a:t>Steal documents and media from trash</a:t>
            </a:r>
          </a:p>
          <a:p>
            <a:pPr lvl="2"/>
            <a:r>
              <a:rPr lang="en-US" b="0" dirty="0"/>
              <a:t>Mitigated by proper</a:t>
            </a:r>
          </a:p>
          <a:p>
            <a:pPr lvl="3"/>
            <a:r>
              <a:rPr lang="en-US" b="0" dirty="0"/>
              <a:t>Data retention policies </a:t>
            </a:r>
          </a:p>
          <a:p>
            <a:pPr lvl="3"/>
            <a:r>
              <a:rPr lang="en-US" b="0" dirty="0"/>
              <a:t>Data destruction policies </a:t>
            </a:r>
          </a:p>
          <a:p>
            <a:r>
              <a:rPr lang="en-US" b="1" i="1" dirty="0">
                <a:latin typeface="Calibri" panose="020F0502020204030204" pitchFamily="34" charset="0"/>
                <a:cs typeface="Calibri" panose="020F0502020204030204" pitchFamily="34" charset="0"/>
              </a:rPr>
              <a:t>Tailgating</a:t>
            </a:r>
          </a:p>
          <a:p>
            <a:pPr lvl="1"/>
            <a:r>
              <a:rPr lang="en-US" b="0" dirty="0"/>
              <a:t>Access premises covertly</a:t>
            </a:r>
          </a:p>
          <a:p>
            <a:pPr lvl="1"/>
            <a:r>
              <a:rPr lang="en-US" b="0" dirty="0"/>
              <a:t>Follow someone else through a door without the knowledge of the person you are following</a:t>
            </a:r>
          </a:p>
          <a:p>
            <a:r>
              <a:rPr lang="en-US" b="1" i="1" dirty="0">
                <a:latin typeface="Calibri" panose="020F0502020204030204" pitchFamily="34" charset="0"/>
                <a:cs typeface="Calibri" panose="020F0502020204030204" pitchFamily="34" charset="0"/>
              </a:rPr>
              <a:t>Piggy backing</a:t>
            </a:r>
          </a:p>
          <a:p>
            <a:pPr lvl="1"/>
            <a:r>
              <a:rPr lang="en-US" b="0" dirty="0"/>
              <a:t>Access premises without authorization, but with the knowledge of an employee</a:t>
            </a:r>
          </a:p>
          <a:p>
            <a:pPr lvl="1"/>
            <a:r>
              <a:rPr lang="en-US" b="0" dirty="0"/>
              <a:t>Get someone to hold a door open</a:t>
            </a:r>
          </a:p>
        </p:txBody>
      </p:sp>
      <p:sp>
        <p:nvSpPr>
          <p:cNvPr id="5" name="Title 4">
            <a:extLst>
              <a:ext uri="{FF2B5EF4-FFF2-40B4-BE49-F238E27FC236}">
                <a16:creationId xmlns:a16="http://schemas.microsoft.com/office/drawing/2014/main" id="{21DD8955-362C-47CA-A582-344C8203B76D}"/>
              </a:ext>
            </a:extLst>
          </p:cNvPr>
          <p:cNvSpPr>
            <a:spLocks noGrp="1"/>
          </p:cNvSpPr>
          <p:nvPr>
            <p:ph type="title"/>
          </p:nvPr>
        </p:nvSpPr>
        <p:spPr/>
        <p:txBody>
          <a:bodyPr/>
          <a:lstStyle/>
          <a:p>
            <a:r>
              <a:rPr lang="en-US" dirty="0"/>
              <a:t>Dumpster Diving and Tailgating</a:t>
            </a:r>
          </a:p>
        </p:txBody>
      </p:sp>
      <p:sp>
        <p:nvSpPr>
          <p:cNvPr id="4" name="Slide Number Placeholder 3">
            <a:extLst>
              <a:ext uri="{FF2B5EF4-FFF2-40B4-BE49-F238E27FC236}">
                <a16:creationId xmlns:a16="http://schemas.microsoft.com/office/drawing/2014/main" id="{119C14C3-26BA-4AFC-9D07-453669867AFA}"/>
              </a:ext>
            </a:extLst>
          </p:cNvPr>
          <p:cNvSpPr>
            <a:spLocks noGrp="1"/>
          </p:cNvSpPr>
          <p:nvPr>
            <p:ph type="sldNum" sz="quarter" idx="4"/>
          </p:nvPr>
        </p:nvSpPr>
        <p:spPr/>
        <p:txBody>
          <a:bodyPr/>
          <a:lstStyle/>
          <a:p>
            <a:fld id="{B7CF8A19-3A9E-4ABC-B336-2FDDE321C72D}" type="slidenum">
              <a:rPr lang="en-US" smtClean="0"/>
              <a:pPr/>
              <a:t>18</a:t>
            </a:fld>
            <a:endParaRPr lang="en-US"/>
          </a:p>
        </p:txBody>
      </p:sp>
    </p:spTree>
    <p:extLst>
      <p:ext uri="{BB962C8B-B14F-4D97-AF65-F5344CB8AC3E}">
        <p14:creationId xmlns:p14="http://schemas.microsoft.com/office/powerpoint/2010/main" val="8296090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BB985A-E11C-4294-8ED8-99925FB2EC3E}"/>
              </a:ext>
            </a:extLst>
          </p:cNvPr>
          <p:cNvSpPr>
            <a:spLocks noGrp="1"/>
          </p:cNvSpPr>
          <p:nvPr>
            <p:ph sz="half" idx="1"/>
          </p:nvPr>
        </p:nvSpPr>
        <p:spPr/>
        <p:txBody>
          <a:bodyPr/>
          <a:lstStyle/>
          <a:p>
            <a:r>
              <a:rPr lang="en-US" b="1" i="1" dirty="0">
                <a:latin typeface="Calibri" panose="020F0502020204030204" pitchFamily="34" charset="0"/>
                <a:cs typeface="Calibri" panose="020F0502020204030204" pitchFamily="34" charset="0"/>
              </a:rPr>
              <a:t>Identity fraud</a:t>
            </a:r>
          </a:p>
          <a:p>
            <a:pPr lvl="1"/>
            <a:r>
              <a:rPr lang="en-US" b="0" dirty="0"/>
              <a:t>Impersonation with convincing detail and stolen or spoofed proofs</a:t>
            </a:r>
          </a:p>
          <a:p>
            <a:pPr lvl="1"/>
            <a:r>
              <a:rPr lang="en-US" b="0" dirty="0"/>
              <a:t>Identity fraud versus identity theft</a:t>
            </a:r>
          </a:p>
          <a:p>
            <a:r>
              <a:rPr lang="en-US" b="1" i="1" dirty="0">
                <a:latin typeface="Calibri" panose="020F0502020204030204" pitchFamily="34" charset="0"/>
                <a:cs typeface="Calibri" panose="020F0502020204030204" pitchFamily="34" charset="0"/>
              </a:rPr>
              <a:t>Invoice scams</a:t>
            </a:r>
          </a:p>
          <a:p>
            <a:pPr lvl="1"/>
            <a:r>
              <a:rPr lang="en-US" b="0" dirty="0"/>
              <a:t>Spoofing supplier details to submit invoices with false account details</a:t>
            </a:r>
          </a:p>
          <a:p>
            <a:r>
              <a:rPr lang="en-US" b="1" i="1" dirty="0">
                <a:latin typeface="Calibri" panose="020F0502020204030204" pitchFamily="34" charset="0"/>
                <a:cs typeface="Calibri" panose="020F0502020204030204" pitchFamily="34" charset="0"/>
              </a:rPr>
              <a:t>Credential theft and misuse</a:t>
            </a:r>
          </a:p>
          <a:p>
            <a:pPr lvl="1"/>
            <a:r>
              <a:rPr lang="en-US" b="0" dirty="0"/>
              <a:t>Shoulder surfing</a:t>
            </a:r>
          </a:p>
          <a:p>
            <a:pPr lvl="1"/>
            <a:r>
              <a:rPr lang="en-US" b="0" dirty="0"/>
              <a:t>Lunchtime attack</a:t>
            </a:r>
          </a:p>
          <a:p>
            <a:r>
              <a:rPr lang="en-US" dirty="0"/>
              <a:t>Credential harvesting</a:t>
            </a:r>
          </a:p>
          <a:p>
            <a:pPr lvl="1"/>
            <a:r>
              <a:rPr lang="en-US" dirty="0"/>
              <a:t>attacks focused on obtaining credentials for sale rather than direct intrusion</a:t>
            </a:r>
          </a:p>
          <a:p>
            <a:pPr lvl="1"/>
            <a:r>
              <a:rPr lang="en-US" dirty="0"/>
              <a:t>attacks focused on obtaining multiple credentials for single company</a:t>
            </a:r>
          </a:p>
          <a:p>
            <a:endParaRPr lang="en-US" dirty="0"/>
          </a:p>
        </p:txBody>
      </p:sp>
      <p:sp>
        <p:nvSpPr>
          <p:cNvPr id="5" name="Title 4">
            <a:extLst>
              <a:ext uri="{FF2B5EF4-FFF2-40B4-BE49-F238E27FC236}">
                <a16:creationId xmlns:a16="http://schemas.microsoft.com/office/drawing/2014/main" id="{AF52894F-194B-43CF-8D60-AE96D1A9D24A}"/>
              </a:ext>
            </a:extLst>
          </p:cNvPr>
          <p:cNvSpPr>
            <a:spLocks noGrp="1"/>
          </p:cNvSpPr>
          <p:nvPr>
            <p:ph type="title"/>
          </p:nvPr>
        </p:nvSpPr>
        <p:spPr/>
        <p:txBody>
          <a:bodyPr/>
          <a:lstStyle/>
          <a:p>
            <a:r>
              <a:rPr lang="en-US" dirty="0"/>
              <a:t>Identity Fraud and Invoice Scams</a:t>
            </a:r>
          </a:p>
        </p:txBody>
      </p:sp>
      <p:sp>
        <p:nvSpPr>
          <p:cNvPr id="4" name="Slide Number Placeholder 3">
            <a:extLst>
              <a:ext uri="{FF2B5EF4-FFF2-40B4-BE49-F238E27FC236}">
                <a16:creationId xmlns:a16="http://schemas.microsoft.com/office/drawing/2014/main" id="{40B0C230-A9E5-4476-A98A-C082A828E860}"/>
              </a:ext>
            </a:extLst>
          </p:cNvPr>
          <p:cNvSpPr>
            <a:spLocks noGrp="1"/>
          </p:cNvSpPr>
          <p:nvPr>
            <p:ph type="sldNum" sz="quarter" idx="4"/>
          </p:nvPr>
        </p:nvSpPr>
        <p:spPr/>
        <p:txBody>
          <a:bodyPr/>
          <a:lstStyle/>
          <a:p>
            <a:fld id="{B7CF8A19-3A9E-4ABC-B336-2FDDE321C72D}" type="slidenum">
              <a:rPr lang="en-US" smtClean="0"/>
              <a:pPr/>
              <a:t>19</a:t>
            </a:fld>
            <a:endParaRPr lang="en-US"/>
          </a:p>
        </p:txBody>
      </p:sp>
      <p:sp>
        <p:nvSpPr>
          <p:cNvPr id="3" name="Footer Placeholder 2">
            <a:extLst>
              <a:ext uri="{FF2B5EF4-FFF2-40B4-BE49-F238E27FC236}">
                <a16:creationId xmlns:a16="http://schemas.microsoft.com/office/drawing/2014/main" id="{F42E6D79-D055-4A25-A708-ED96C72AE03F}"/>
              </a:ext>
            </a:extLst>
          </p:cNvPr>
          <p:cNvSpPr>
            <a:spLocks noGrp="1"/>
          </p:cNvSpPr>
          <p:nvPr>
            <p:ph type="ftr" sz="quarter" idx="4294967295"/>
          </p:nvPr>
        </p:nvSpPr>
        <p:spPr>
          <a:xfrm>
            <a:off x="0" y="0"/>
            <a:ext cx="0" cy="0"/>
          </a:xfrm>
        </p:spPr>
        <p:txBody>
          <a:bodyPr/>
          <a:lstStyle/>
          <a:p>
            <a:r>
              <a:rPr lang="en-GB"/>
              <a:t>CompTIA Security+ Lesson 4 | Copyright © 2020 CompTIA Properties, LLC. All Rights Reserved.  |  CompTIA.org</a:t>
            </a:r>
            <a:endParaRPr lang="en-US" dirty="0"/>
          </a:p>
        </p:txBody>
      </p:sp>
    </p:spTree>
    <p:extLst>
      <p:ext uri="{BB962C8B-B14F-4D97-AF65-F5344CB8AC3E}">
        <p14:creationId xmlns:p14="http://schemas.microsoft.com/office/powerpoint/2010/main" val="245863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E38BFC2E-15DE-9D4E-B6F2-1AF927719172}"/>
              </a:ext>
            </a:extLst>
          </p:cNvPr>
          <p:cNvSpPr>
            <a:spLocks noGrp="1"/>
          </p:cNvSpPr>
          <p:nvPr>
            <p:ph type="subTitle" idx="1"/>
          </p:nvPr>
        </p:nvSpPr>
        <p:spPr>
          <a:xfrm>
            <a:off x="2324100" y="3691369"/>
            <a:ext cx="4495800" cy="1070636"/>
          </a:xfrm>
        </p:spPr>
        <p:txBody>
          <a:bodyPr/>
          <a:lstStyle/>
          <a:p>
            <a:r>
              <a:rPr lang="en-GB" sz="2800" dirty="0">
                <a:ea typeface="+mj-ea"/>
                <a:cs typeface="+mj-cs"/>
              </a:rPr>
              <a:t>Identifying Social Engineering and Malware </a:t>
            </a:r>
            <a:endParaRPr lang="en-US" sz="2800" dirty="0"/>
          </a:p>
        </p:txBody>
      </p:sp>
      <p:sp>
        <p:nvSpPr>
          <p:cNvPr id="8" name="Slide Number Placeholder 3">
            <a:extLst>
              <a:ext uri="{FF2B5EF4-FFF2-40B4-BE49-F238E27FC236}">
                <a16:creationId xmlns:a16="http://schemas.microsoft.com/office/drawing/2014/main" id="{3227F34A-0A4B-440A-934B-467F1E902E6C}"/>
              </a:ext>
            </a:extLst>
          </p:cNvPr>
          <p:cNvSpPr>
            <a:spLocks noGrp="1"/>
          </p:cNvSpPr>
          <p:nvPr>
            <p:ph type="sldNum" sz="quarter" idx="10"/>
          </p:nvPr>
        </p:nvSpPr>
        <p:spPr/>
        <p:txBody>
          <a:bodyPr/>
          <a:lstStyle/>
          <a:p>
            <a:pPr>
              <a:spcAft>
                <a:spcPts val="600"/>
              </a:spcAft>
            </a:pPr>
            <a:fld id="{C09EDBA3-3DB7-489E-B256-AF2FE92E8C1C}" type="slidenum">
              <a:rPr lang="en-US" altLang="en-US"/>
              <a:pPr>
                <a:spcAft>
                  <a:spcPts val="600"/>
                </a:spcAft>
              </a:pPr>
              <a:t>2</a:t>
            </a:fld>
            <a:endParaRPr lang="en-US" altLang="en-US">
              <a:solidFill>
                <a:srgbClr val="808080"/>
              </a:solidFill>
            </a:endParaRPr>
          </a:p>
        </p:txBody>
      </p:sp>
      <p:sp>
        <p:nvSpPr>
          <p:cNvPr id="2" name="Title 1">
            <a:extLst>
              <a:ext uri="{FF2B5EF4-FFF2-40B4-BE49-F238E27FC236}">
                <a16:creationId xmlns:a16="http://schemas.microsoft.com/office/drawing/2014/main" id="{A3E2256B-F8C2-4F6A-9485-BB7833708AEC}"/>
              </a:ext>
            </a:extLst>
          </p:cNvPr>
          <p:cNvSpPr>
            <a:spLocks noGrp="1"/>
          </p:cNvSpPr>
          <p:nvPr>
            <p:ph type="ctrTitle" idx="4294967295"/>
          </p:nvPr>
        </p:nvSpPr>
        <p:spPr>
          <a:xfrm>
            <a:off x="328612" y="2491219"/>
            <a:ext cx="8486775" cy="1200150"/>
          </a:xfrm>
        </p:spPr>
        <p:txBody>
          <a:bodyPr wrap="square" anchor="ctr">
            <a:normAutofit/>
          </a:bodyPr>
          <a:lstStyle/>
          <a:p>
            <a:r>
              <a:rPr lang="en-US" sz="2400" dirty="0"/>
              <a:t>Explaining Threat Actors and </a:t>
            </a:r>
            <a:br>
              <a:rPr lang="en-US" sz="2400" dirty="0"/>
            </a:br>
            <a:r>
              <a:rPr lang="en-US" sz="2400" dirty="0"/>
              <a:t>Threat Intelligence </a:t>
            </a:r>
          </a:p>
        </p:txBody>
      </p:sp>
    </p:spTree>
    <p:extLst>
      <p:ext uri="{BB962C8B-B14F-4D97-AF65-F5344CB8AC3E}">
        <p14:creationId xmlns:p14="http://schemas.microsoft.com/office/powerpoint/2010/main" val="13579430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noProof="0" dirty="0"/>
              <a:t>Phishing, Whaling, and Vishing</a:t>
            </a:r>
          </a:p>
        </p:txBody>
      </p:sp>
      <p:sp>
        <p:nvSpPr>
          <p:cNvPr id="3" name="Slide Number Placeholder 2">
            <a:extLst>
              <a:ext uri="{FF2B5EF4-FFF2-40B4-BE49-F238E27FC236}">
                <a16:creationId xmlns:a16="http://schemas.microsoft.com/office/drawing/2014/main" id="{60F6F39B-AC48-4490-AF46-A0EE081A9546}"/>
              </a:ext>
            </a:extLst>
          </p:cNvPr>
          <p:cNvSpPr>
            <a:spLocks noGrp="1"/>
          </p:cNvSpPr>
          <p:nvPr>
            <p:ph type="sldNum" sz="quarter" idx="4"/>
          </p:nvPr>
        </p:nvSpPr>
        <p:spPr/>
        <p:txBody>
          <a:bodyPr/>
          <a:lstStyle/>
          <a:p>
            <a:fld id="{B7CF8A19-3A9E-4ABC-B336-2FDDE321C72D}" type="slidenum">
              <a:rPr lang="en-US" smtClean="0"/>
              <a:pPr/>
              <a:t>20</a:t>
            </a:fld>
            <a:endParaRPr lang="en-US"/>
          </a:p>
        </p:txBody>
      </p:sp>
      <p:sp>
        <p:nvSpPr>
          <p:cNvPr id="4" name="Content Placeholder 3">
            <a:extLst>
              <a:ext uri="{FF2B5EF4-FFF2-40B4-BE49-F238E27FC236}">
                <a16:creationId xmlns:a16="http://schemas.microsoft.com/office/drawing/2014/main" id="{4297F108-D926-4F16-8C59-5665FB0E82F5}"/>
              </a:ext>
            </a:extLst>
          </p:cNvPr>
          <p:cNvSpPr>
            <a:spLocks noGrp="1"/>
          </p:cNvSpPr>
          <p:nvPr>
            <p:ph sz="half" idx="4294967295"/>
          </p:nvPr>
        </p:nvSpPr>
        <p:spPr>
          <a:xfrm>
            <a:off x="584200" y="860088"/>
            <a:ext cx="4246216" cy="4955203"/>
          </a:xfrm>
          <a:prstGeom prst="rect">
            <a:avLst/>
          </a:prstGeom>
        </p:spPr>
        <p:txBody>
          <a:bodyPr wrap="square">
            <a:spAutoFit/>
          </a:bodyPr>
          <a:lstStyle/>
          <a:p>
            <a:pPr marL="285750" indent="-274320">
              <a:spcBef>
                <a:spcPts val="1200"/>
              </a:spcBef>
              <a:buClr>
                <a:schemeClr val="tx2">
                  <a:lumMod val="40000"/>
                  <a:lumOff val="60000"/>
                </a:schemeClr>
              </a:buClr>
              <a:buSzPct val="100000"/>
              <a:buFont typeface="Arial" panose="020B0604020202020204" pitchFamily="34" charset="0"/>
              <a:buChar char="•"/>
            </a:pPr>
            <a:r>
              <a:rPr lang="en-US" sz="1400" i="1" dirty="0">
                <a:solidFill>
                  <a:schemeClr val="tx2">
                    <a:lumMod val="40000"/>
                    <a:lumOff val="6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Trick target into using a malicious resource</a:t>
            </a:r>
          </a:p>
          <a:p>
            <a:pPr marL="285750" indent="-274320">
              <a:spcBef>
                <a:spcPts val="1200"/>
              </a:spcBef>
              <a:buClr>
                <a:schemeClr val="tx2">
                  <a:lumMod val="40000"/>
                  <a:lumOff val="60000"/>
                </a:schemeClr>
              </a:buClr>
              <a:buSzPct val="100000"/>
              <a:buFont typeface="Arial" panose="020B0604020202020204" pitchFamily="34" charset="0"/>
              <a:buChar char="•"/>
            </a:pPr>
            <a:r>
              <a:rPr lang="en-US" sz="1400" i="1" dirty="0">
                <a:solidFill>
                  <a:schemeClr val="tx2">
                    <a:lumMod val="40000"/>
                    <a:lumOff val="6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Spoof legitimate communications and sites</a:t>
            </a:r>
          </a:p>
          <a:p>
            <a:pPr marL="285750" indent="-274320">
              <a:spcBef>
                <a:spcPts val="1200"/>
              </a:spcBef>
              <a:buClr>
                <a:schemeClr val="tx2">
                  <a:lumMod val="40000"/>
                  <a:lumOff val="60000"/>
                </a:schemeClr>
              </a:buClr>
              <a:buSzPct val="100000"/>
              <a:buFont typeface="Arial" panose="020B0604020202020204" pitchFamily="34" charset="0"/>
              <a:buChar char="•"/>
            </a:pPr>
            <a:r>
              <a:rPr lang="en-US" sz="140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Spear phishing</a:t>
            </a:r>
          </a:p>
          <a:p>
            <a:pPr marL="742950" lvl="1" indent="-274320">
              <a:spcBef>
                <a:spcPts val="1200"/>
              </a:spcBef>
              <a:buClr>
                <a:schemeClr val="tx2">
                  <a:lumMod val="40000"/>
                  <a:lumOff val="60000"/>
                </a:schemeClr>
              </a:buClr>
              <a:buSzPct val="100000"/>
              <a:buFont typeface="Arial" panose="020B0604020202020204" pitchFamily="34" charset="0"/>
              <a:buChar char="•"/>
            </a:pPr>
            <a:r>
              <a:rPr lang="en-US" sz="1400" b="0" dirty="0">
                <a:solidFill>
                  <a:schemeClr val="bg1"/>
                </a:solidFill>
                <a:effectLst>
                  <a:outerShdw blurRad="38100" dist="38100" dir="2700000" algn="tl">
                    <a:srgbClr val="000000">
                      <a:alpha val="43137"/>
                    </a:srgbClr>
                  </a:outerShdw>
                </a:effectLst>
                <a:latin typeface="Calibri" panose="020F0502020204030204" pitchFamily="34" charset="0"/>
                <a:ea typeface="+mn-ea"/>
                <a:cs typeface="Calibri" panose="020F0502020204030204" pitchFamily="34" charset="0"/>
              </a:rPr>
              <a:t>Highly targeted/tailored email attack aimed at a specific group</a:t>
            </a:r>
          </a:p>
          <a:p>
            <a:pPr marL="285750" indent="-274320">
              <a:spcBef>
                <a:spcPts val="1200"/>
              </a:spcBef>
              <a:buClr>
                <a:schemeClr val="tx2">
                  <a:lumMod val="40000"/>
                  <a:lumOff val="60000"/>
                </a:schemeClr>
              </a:buClr>
              <a:buSzPct val="100000"/>
              <a:buFont typeface="Arial" panose="020B0604020202020204" pitchFamily="34" charset="0"/>
              <a:buChar char="•"/>
            </a:pPr>
            <a:r>
              <a:rPr lang="en-US" sz="140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Whaling</a:t>
            </a:r>
          </a:p>
          <a:p>
            <a:pPr marL="742950" lvl="1" indent="-274320">
              <a:spcBef>
                <a:spcPts val="1200"/>
              </a:spcBef>
              <a:buClr>
                <a:schemeClr val="tx2">
                  <a:lumMod val="40000"/>
                  <a:lumOff val="60000"/>
                </a:schemeClr>
              </a:buClr>
              <a:buSzPct val="100000"/>
              <a:buFont typeface="Arial" panose="020B0604020202020204" pitchFamily="34" charset="0"/>
              <a:buChar char="•"/>
            </a:pPr>
            <a:r>
              <a:rPr lang="en-US" sz="1400" b="0" dirty="0">
                <a:solidFill>
                  <a:schemeClr val="bg1"/>
                </a:solidFill>
                <a:effectLst>
                  <a:outerShdw blurRad="38100" dist="38100" dir="2700000" algn="tl">
                    <a:srgbClr val="000000">
                      <a:alpha val="43137"/>
                    </a:srgbClr>
                  </a:outerShdw>
                </a:effectLst>
                <a:latin typeface="Calibri" panose="020F0502020204030204" pitchFamily="34" charset="0"/>
                <a:ea typeface="+mn-ea"/>
                <a:cs typeface="Calibri" panose="020F0502020204030204" pitchFamily="34" charset="0"/>
              </a:rPr>
              <a:t>Targeting senior management</a:t>
            </a:r>
          </a:p>
          <a:p>
            <a:pPr marL="742950" lvl="1" indent="-274320">
              <a:spcBef>
                <a:spcPts val="600"/>
              </a:spcBef>
              <a:buClr>
                <a:schemeClr val="tx2">
                  <a:lumMod val="40000"/>
                  <a:lumOff val="60000"/>
                </a:schemeClr>
              </a:buClr>
              <a:buSzPct val="100000"/>
              <a:buFont typeface="Arial" panose="020B0604020202020204" pitchFamily="34" charset="0"/>
              <a:buChar char="•"/>
            </a:pPr>
            <a:r>
              <a:rPr lang="en-US" sz="1400" b="0" dirty="0">
                <a:solidFill>
                  <a:schemeClr val="bg1"/>
                </a:solidFill>
                <a:effectLst>
                  <a:outerShdw blurRad="38100" dist="38100" dir="2700000" algn="tl">
                    <a:srgbClr val="000000">
                      <a:alpha val="43137"/>
                    </a:srgbClr>
                  </a:outerShdw>
                </a:effectLst>
                <a:latin typeface="Calibri" panose="020F0502020204030204" pitchFamily="34" charset="0"/>
                <a:ea typeface="+mn-ea"/>
                <a:cs typeface="Calibri" panose="020F0502020204030204" pitchFamily="34" charset="0"/>
              </a:rPr>
              <a:t>One person, by email</a:t>
            </a:r>
          </a:p>
          <a:p>
            <a:pPr marL="285750" indent="-274320">
              <a:spcBef>
                <a:spcPts val="1200"/>
              </a:spcBef>
              <a:buClr>
                <a:schemeClr val="tx2">
                  <a:lumMod val="40000"/>
                  <a:lumOff val="60000"/>
                </a:schemeClr>
              </a:buClr>
              <a:buSzPct val="100000"/>
              <a:buFont typeface="Arial" panose="020B0604020202020204" pitchFamily="34" charset="0"/>
              <a:buChar char="•"/>
            </a:pPr>
            <a:r>
              <a:rPr lang="en-US" sz="140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Vishing</a:t>
            </a:r>
          </a:p>
          <a:p>
            <a:pPr marL="742950" lvl="1" indent="-274320">
              <a:spcBef>
                <a:spcPts val="1200"/>
              </a:spcBef>
              <a:buClr>
                <a:schemeClr val="tx2">
                  <a:lumMod val="40000"/>
                  <a:lumOff val="60000"/>
                </a:schemeClr>
              </a:buClr>
              <a:buSzPct val="100000"/>
              <a:buFont typeface="Arial" panose="020B0604020202020204" pitchFamily="34" charset="0"/>
              <a:buChar char="•"/>
            </a:pPr>
            <a:r>
              <a:rPr lang="en-US" sz="1400" b="0" dirty="0">
                <a:solidFill>
                  <a:schemeClr val="bg1"/>
                </a:solidFill>
                <a:effectLst>
                  <a:outerShdw blurRad="38100" dist="38100" dir="2700000" algn="tl">
                    <a:srgbClr val="000000">
                      <a:alpha val="43137"/>
                    </a:srgbClr>
                  </a:outerShdw>
                </a:effectLst>
                <a:latin typeface="Calibri" panose="020F0502020204030204" pitchFamily="34" charset="0"/>
                <a:ea typeface="+mn-ea"/>
                <a:cs typeface="Calibri" panose="020F0502020204030204" pitchFamily="34" charset="0"/>
              </a:rPr>
              <a:t>Using a voice channel</a:t>
            </a:r>
          </a:p>
          <a:p>
            <a:pPr marL="285750" indent="-274320">
              <a:spcBef>
                <a:spcPts val="1200"/>
              </a:spcBef>
              <a:buClr>
                <a:schemeClr val="tx2">
                  <a:lumMod val="40000"/>
                  <a:lumOff val="60000"/>
                </a:schemeClr>
              </a:buClr>
              <a:buSzPct val="100000"/>
              <a:buFont typeface="Arial" panose="020B0604020202020204" pitchFamily="34" charset="0"/>
              <a:buChar char="•"/>
            </a:pPr>
            <a:r>
              <a:rPr lang="en-US" sz="140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SMiShing</a:t>
            </a:r>
          </a:p>
          <a:p>
            <a:pPr marL="742950" lvl="1" indent="-274320">
              <a:spcBef>
                <a:spcPts val="1200"/>
              </a:spcBef>
              <a:buClr>
                <a:schemeClr val="tx2">
                  <a:lumMod val="40000"/>
                  <a:lumOff val="60000"/>
                </a:schemeClr>
              </a:buClr>
              <a:buSzPct val="100000"/>
              <a:buFont typeface="Arial" panose="020B0604020202020204" pitchFamily="34" charset="0"/>
              <a:buChar char="•"/>
            </a:pPr>
            <a:r>
              <a:rPr lang="en-US" sz="1400" b="0" dirty="0">
                <a:solidFill>
                  <a:schemeClr val="bg1"/>
                </a:solidFill>
                <a:effectLst>
                  <a:outerShdw blurRad="38100" dist="38100" dir="2700000" algn="tl">
                    <a:srgbClr val="000000">
                      <a:alpha val="43137"/>
                    </a:srgbClr>
                  </a:outerShdw>
                </a:effectLst>
                <a:latin typeface="Calibri" panose="020F0502020204030204" pitchFamily="34" charset="0"/>
                <a:ea typeface="+mn-ea"/>
                <a:cs typeface="Calibri" panose="020F0502020204030204" pitchFamily="34" charset="0"/>
              </a:rPr>
              <a:t>Using text messaging</a:t>
            </a:r>
          </a:p>
          <a:p>
            <a:pPr marL="285750" indent="-274320">
              <a:spcBef>
                <a:spcPts val="1200"/>
              </a:spcBef>
              <a:buClr>
                <a:schemeClr val="tx2">
                  <a:lumMod val="40000"/>
                  <a:lumOff val="60000"/>
                </a:schemeClr>
              </a:buClr>
              <a:buSzPct val="100000"/>
              <a:buFont typeface="Arial" panose="020B0604020202020204" pitchFamily="34" charset="0"/>
              <a:buChar char="•"/>
            </a:pPr>
            <a:endParaRPr lang="en-US" sz="140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285750" indent="-274320">
              <a:spcBef>
                <a:spcPts val="1200"/>
              </a:spcBef>
              <a:buClr>
                <a:schemeClr val="tx2">
                  <a:lumMod val="40000"/>
                  <a:lumOff val="60000"/>
                </a:schemeClr>
              </a:buClr>
              <a:buSzPct val="100000"/>
              <a:buFont typeface="Arial" panose="020B0604020202020204" pitchFamily="34" charset="0"/>
              <a:buChar char="•"/>
            </a:pPr>
            <a:endParaRPr lang="en-US" sz="140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8" name="Rectangle 7">
            <a:extLst>
              <a:ext uri="{FF2B5EF4-FFF2-40B4-BE49-F238E27FC236}">
                <a16:creationId xmlns:a16="http://schemas.microsoft.com/office/drawing/2014/main" id="{568C490A-5F87-A87F-E8A6-02502A8C2ADD}"/>
              </a:ext>
            </a:extLst>
          </p:cNvPr>
          <p:cNvSpPr/>
          <p:nvPr/>
        </p:nvSpPr>
        <p:spPr>
          <a:xfrm>
            <a:off x="4830416" y="923181"/>
            <a:ext cx="3729383" cy="3847207"/>
          </a:xfrm>
          <a:prstGeom prst="rect">
            <a:avLst/>
          </a:prstGeom>
        </p:spPr>
        <p:txBody>
          <a:bodyPr wrap="square">
            <a:spAutoFit/>
          </a:bodyPr>
          <a:lstStyle/>
          <a:p>
            <a:pPr marL="285750" indent="-274320" defTabSz="914400" fontAlgn="base">
              <a:spcBef>
                <a:spcPts val="1200"/>
              </a:spcBef>
              <a:spcAft>
                <a:spcPct val="0"/>
              </a:spcAft>
              <a:buClr>
                <a:schemeClr val="tx2">
                  <a:lumMod val="40000"/>
                  <a:lumOff val="60000"/>
                </a:schemeClr>
              </a:buClr>
              <a:buSzPct val="100000"/>
              <a:buFont typeface="Arial" panose="020B0604020202020204" pitchFamily="34" charset="0"/>
              <a:buChar char="•"/>
            </a:pPr>
            <a:r>
              <a:rPr lang="en-US" sz="1400" b="1"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Spam</a:t>
            </a:r>
          </a:p>
          <a:p>
            <a:pPr marL="742950" lvl="1" indent="-274320" defTabSz="914400" fontAlgn="base">
              <a:spcBef>
                <a:spcPts val="1200"/>
              </a:spcBef>
              <a:spcAft>
                <a:spcPct val="0"/>
              </a:spcAft>
              <a:buClr>
                <a:schemeClr val="tx2">
                  <a:lumMod val="40000"/>
                  <a:lumOff val="60000"/>
                </a:schemeClr>
              </a:buClr>
              <a:buSzPct val="100000"/>
              <a:buFont typeface="Arial" panose="020B0604020202020204" pitchFamily="34" charset="0"/>
              <a:buChar cha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Unsolicited email</a:t>
            </a:r>
          </a:p>
          <a:p>
            <a:pPr marL="742950" lvl="1" indent="-274320" defTabSz="914400" fontAlgn="base">
              <a:spcBef>
                <a:spcPts val="1200"/>
              </a:spcBef>
              <a:spcAft>
                <a:spcPct val="0"/>
              </a:spcAft>
              <a:buClr>
                <a:schemeClr val="tx2">
                  <a:lumMod val="40000"/>
                  <a:lumOff val="60000"/>
                </a:schemeClr>
              </a:buClr>
              <a:buSzPct val="100000"/>
              <a:buFont typeface="Arial" panose="020B0604020202020204" pitchFamily="34" charset="0"/>
              <a:buChar cha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Email address harvesting</a:t>
            </a:r>
          </a:p>
          <a:p>
            <a:pPr marL="754380" lvl="1" indent="-274320" defTabSz="914400" fontAlgn="base">
              <a:spcBef>
                <a:spcPts val="1200"/>
              </a:spcBef>
              <a:spcAft>
                <a:spcPct val="0"/>
              </a:spcAft>
              <a:buClr>
                <a:schemeClr val="tx2">
                  <a:lumMod val="40000"/>
                  <a:lumOff val="60000"/>
                </a:schemeClr>
              </a:buClr>
              <a:buSzPct val="100000"/>
              <a:buFont typeface="Arial" panose="020B0604020202020204" pitchFamily="34" charset="0"/>
              <a:buChar cha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Spam over Internet messaging (SPIM)</a:t>
            </a:r>
          </a:p>
          <a:p>
            <a:pPr marL="742950" lvl="2" indent="-274320" defTabSz="914400" fontAlgn="base">
              <a:spcBef>
                <a:spcPts val="1200"/>
              </a:spcBef>
              <a:spcAft>
                <a:spcPct val="0"/>
              </a:spcAft>
              <a:buClr>
                <a:schemeClr val="tx2">
                  <a:lumMod val="40000"/>
                  <a:lumOff val="60000"/>
                </a:schemeClr>
              </a:buClr>
              <a:buSzPct val="100000"/>
              <a:buFont typeface="Arial" panose="020B0604020202020204" pitchFamily="34" charset="0"/>
              <a:buChar cha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Various content</a:t>
            </a:r>
          </a:p>
          <a:p>
            <a:pPr marL="1211263" lvl="2" indent="-238125" defTabSz="914400" fontAlgn="base">
              <a:spcBef>
                <a:spcPts val="1200"/>
              </a:spcBef>
              <a:spcAft>
                <a:spcPct val="0"/>
              </a:spcAft>
              <a:buClr>
                <a:schemeClr val="tx2">
                  <a:lumMod val="40000"/>
                  <a:lumOff val="60000"/>
                </a:schemeClr>
              </a:buClr>
              <a:buSzPct val="100000"/>
              <a:buFont typeface="Arial" panose="020B0604020202020204" pitchFamily="34" charset="0"/>
              <a:buChar cha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Commercial advertising</a:t>
            </a:r>
          </a:p>
          <a:p>
            <a:pPr marL="1211263" lvl="2" indent="-238125" defTabSz="914400" fontAlgn="base">
              <a:spcBef>
                <a:spcPts val="1200"/>
              </a:spcBef>
              <a:spcAft>
                <a:spcPct val="0"/>
              </a:spcAft>
              <a:buClr>
                <a:schemeClr val="tx2">
                  <a:lumMod val="40000"/>
                  <a:lumOff val="60000"/>
                </a:schemeClr>
              </a:buClr>
              <a:buSzPct val="100000"/>
              <a:buFont typeface="Arial" panose="020B0604020202020204" pitchFamily="34" charset="0"/>
              <a:buChar cha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Non-commercial proselytizing</a:t>
            </a:r>
          </a:p>
          <a:p>
            <a:pPr marL="1211263" lvl="2" indent="-238125" defTabSz="914400" fontAlgn="base">
              <a:spcBef>
                <a:spcPts val="1200"/>
              </a:spcBef>
              <a:spcAft>
                <a:spcPct val="0"/>
              </a:spcAft>
              <a:buClr>
                <a:schemeClr val="tx2">
                  <a:lumMod val="40000"/>
                  <a:lumOff val="60000"/>
                </a:schemeClr>
              </a:buClr>
              <a:buSzPct val="100000"/>
              <a:buFont typeface="Arial" panose="020B0604020202020204" pitchFamily="34" charset="0"/>
              <a:buChar cha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Phishing attempts</a:t>
            </a:r>
          </a:p>
          <a:p>
            <a:pPr marL="296863" indent="-238125" defTabSz="914400" fontAlgn="base">
              <a:spcBef>
                <a:spcPts val="1200"/>
              </a:spcBef>
              <a:spcAft>
                <a:spcPct val="0"/>
              </a:spcAft>
              <a:buClr>
                <a:schemeClr val="tx2">
                  <a:lumMod val="40000"/>
                  <a:lumOff val="60000"/>
                </a:schemeClr>
              </a:buClr>
              <a:buSzPct val="100000"/>
              <a:buFont typeface="Arial" panose="020B0604020202020204" pitchFamily="34" charset="0"/>
              <a:buChar cha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Hoax</a:t>
            </a:r>
          </a:p>
          <a:p>
            <a:pPr marL="754063" lvl="1" indent="-238125" defTabSz="914400" fontAlgn="base">
              <a:spcBef>
                <a:spcPts val="1200"/>
              </a:spcBef>
              <a:spcAft>
                <a:spcPct val="0"/>
              </a:spcAft>
              <a:buClr>
                <a:schemeClr val="tx2">
                  <a:lumMod val="40000"/>
                  <a:lumOff val="60000"/>
                </a:schemeClr>
              </a:buClr>
              <a:buSzPct val="100000"/>
              <a:buFont typeface="Arial" panose="020B0604020202020204" pitchFamily="34" charset="0"/>
              <a:buChar char="•"/>
            </a:pPr>
            <a:r>
              <a:rPr lang="en-US" sz="1400" kern="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Tricking users with fake events or threats that don’t exist</a:t>
            </a:r>
          </a:p>
        </p:txBody>
      </p:sp>
    </p:spTree>
    <p:extLst>
      <p:ext uri="{BB962C8B-B14F-4D97-AF65-F5344CB8AC3E}">
        <p14:creationId xmlns:p14="http://schemas.microsoft.com/office/powerpoint/2010/main" val="38738721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46ECE0-9109-4A92-9A72-10FFAE91B7EB}"/>
              </a:ext>
            </a:extLst>
          </p:cNvPr>
          <p:cNvSpPr>
            <a:spLocks noGrp="1"/>
          </p:cNvSpPr>
          <p:nvPr>
            <p:ph sz="half" idx="1"/>
          </p:nvPr>
        </p:nvSpPr>
        <p:spPr/>
        <p:txBody>
          <a:bodyPr>
            <a:normAutofit/>
          </a:bodyPr>
          <a:lstStyle/>
          <a:p>
            <a:r>
              <a:rPr lang="en-US" b="0" dirty="0"/>
              <a:t>Prepending</a:t>
            </a:r>
          </a:p>
          <a:p>
            <a:pPr lvl="2"/>
            <a:r>
              <a:rPr lang="en-US" b="0" dirty="0"/>
              <a:t>Tagging email subject line</a:t>
            </a:r>
          </a:p>
          <a:p>
            <a:pPr lvl="2"/>
            <a:r>
              <a:rPr lang="en-US" b="0" dirty="0"/>
              <a:t>Can be used by threat actor as a consensus or urgency technique</a:t>
            </a:r>
          </a:p>
          <a:p>
            <a:pPr lvl="2"/>
            <a:r>
              <a:rPr lang="en-US" b="0" dirty="0"/>
              <a:t>Can be added by mail systems to warn users</a:t>
            </a:r>
          </a:p>
          <a:p>
            <a:pPr lvl="1"/>
            <a:r>
              <a:rPr lang="en-US" b="0" i="1" dirty="0">
                <a:solidFill>
                  <a:schemeClr val="tx2">
                    <a:lumMod val="40000"/>
                    <a:lumOff val="60000"/>
                  </a:schemeClr>
                </a:solidFill>
                <a:ea typeface="+mn-ea"/>
              </a:rPr>
              <a:t>Eliciting</a:t>
            </a:r>
            <a:r>
              <a:rPr lang="en-US" b="0" dirty="0"/>
              <a:t> </a:t>
            </a:r>
            <a:r>
              <a:rPr lang="en-US" b="0" i="1" dirty="0">
                <a:solidFill>
                  <a:schemeClr val="tx2">
                    <a:lumMod val="40000"/>
                    <a:lumOff val="60000"/>
                  </a:schemeClr>
                </a:solidFill>
                <a:ea typeface="+mn-ea"/>
              </a:rPr>
              <a:t>information</a:t>
            </a:r>
          </a:p>
          <a:p>
            <a:pPr lvl="2"/>
            <a:r>
              <a:rPr lang="en-US" b="0" dirty="0"/>
              <a:t>Extracting information from the victim</a:t>
            </a:r>
          </a:p>
          <a:p>
            <a:pPr lvl="2"/>
            <a:r>
              <a:rPr lang="en-US" b="0" dirty="0"/>
              <a:t>The victim doesn’t even realize this is happening</a:t>
            </a:r>
          </a:p>
          <a:p>
            <a:pPr lvl="2"/>
            <a:r>
              <a:rPr lang="en-US" b="0" dirty="0"/>
              <a:t>Hacking the human</a:t>
            </a:r>
          </a:p>
          <a:p>
            <a:pPr lvl="1"/>
            <a:r>
              <a:rPr lang="en-US" b="0" i="1" dirty="0">
                <a:solidFill>
                  <a:schemeClr val="tx2">
                    <a:lumMod val="40000"/>
                    <a:lumOff val="60000"/>
                  </a:schemeClr>
                </a:solidFill>
                <a:ea typeface="+mn-ea"/>
              </a:rPr>
              <a:t>These are well-documented psychological techniques</a:t>
            </a:r>
          </a:p>
          <a:p>
            <a:pPr lvl="2"/>
            <a:r>
              <a:rPr lang="en-US" b="0" dirty="0"/>
              <a:t>They can’t just ask, “So, what’s your password?”</a:t>
            </a:r>
          </a:p>
          <a:p>
            <a:pPr lvl="1"/>
            <a:endParaRPr lang="en-US" b="0" dirty="0"/>
          </a:p>
        </p:txBody>
      </p:sp>
      <p:sp>
        <p:nvSpPr>
          <p:cNvPr id="2" name="Title 1">
            <a:extLst>
              <a:ext uri="{FF2B5EF4-FFF2-40B4-BE49-F238E27FC236}">
                <a16:creationId xmlns:a16="http://schemas.microsoft.com/office/drawing/2014/main" id="{FDD04F23-490B-4AF1-AAE3-9E13CF06FB03}"/>
              </a:ext>
            </a:extLst>
          </p:cNvPr>
          <p:cNvSpPr>
            <a:spLocks noGrp="1"/>
          </p:cNvSpPr>
          <p:nvPr>
            <p:ph type="title"/>
          </p:nvPr>
        </p:nvSpPr>
        <p:spPr/>
        <p:txBody>
          <a:bodyPr/>
          <a:lstStyle/>
          <a:p>
            <a:r>
              <a:rPr lang="en-US" dirty="0"/>
              <a:t>Spam, Hoaxes, and Prepending</a:t>
            </a:r>
          </a:p>
        </p:txBody>
      </p:sp>
      <p:sp>
        <p:nvSpPr>
          <p:cNvPr id="5" name="Slide Number Placeholder 4">
            <a:extLst>
              <a:ext uri="{FF2B5EF4-FFF2-40B4-BE49-F238E27FC236}">
                <a16:creationId xmlns:a16="http://schemas.microsoft.com/office/drawing/2014/main" id="{0A5289BC-D11C-4352-A6F0-5DDCCEFC32CB}"/>
              </a:ext>
            </a:extLst>
          </p:cNvPr>
          <p:cNvSpPr>
            <a:spLocks noGrp="1"/>
          </p:cNvSpPr>
          <p:nvPr>
            <p:ph type="sldNum" sz="quarter" idx="4"/>
          </p:nvPr>
        </p:nvSpPr>
        <p:spPr/>
        <p:txBody>
          <a:bodyPr/>
          <a:lstStyle/>
          <a:p>
            <a:fld id="{B7CF8A19-3A9E-4ABC-B336-2FDDE321C72D}" type="slidenum">
              <a:rPr lang="en-US" smtClean="0"/>
              <a:pPr/>
              <a:t>21</a:t>
            </a:fld>
            <a:endParaRPr lang="en-US"/>
          </a:p>
        </p:txBody>
      </p:sp>
    </p:spTree>
    <p:extLst>
      <p:ext uri="{BB962C8B-B14F-4D97-AF65-F5344CB8AC3E}">
        <p14:creationId xmlns:p14="http://schemas.microsoft.com/office/powerpoint/2010/main" val="2418241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Content Placeholder 2"/>
          <p:cNvSpPr>
            <a:spLocks noGrp="1"/>
          </p:cNvSpPr>
          <p:nvPr>
            <p:ph sz="half" idx="1"/>
          </p:nvPr>
        </p:nvSpPr>
        <p:spPr/>
        <p:txBody>
          <a:bodyPr>
            <a:normAutofit/>
          </a:bodyPr>
          <a:lstStyle/>
          <a:p>
            <a:r>
              <a:rPr lang="en-US" noProof="0" dirty="0"/>
              <a:t>Passive techniques have less risk of detection</a:t>
            </a:r>
          </a:p>
          <a:p>
            <a:r>
              <a:rPr lang="en-US" b="0" dirty="0"/>
              <a:t>Watering hole</a:t>
            </a:r>
          </a:p>
          <a:p>
            <a:pPr lvl="1"/>
            <a:r>
              <a:rPr lang="en-US" b="0" dirty="0"/>
              <a:t>target a third-party site</a:t>
            </a:r>
          </a:p>
          <a:p>
            <a:pPr lvl="1"/>
            <a:r>
              <a:rPr lang="en-US" b="0" dirty="0"/>
              <a:t>customer, supplier, hobbies, social media...</a:t>
            </a:r>
          </a:p>
          <a:p>
            <a:r>
              <a:rPr lang="en-US" b="0" noProof="0" dirty="0"/>
              <a:t>Pharming</a:t>
            </a:r>
          </a:p>
          <a:p>
            <a:pPr lvl="1"/>
            <a:r>
              <a:rPr lang="en-US" b="0" noProof="0" dirty="0"/>
              <a:t>Like a DNS Poisoning, but the victim’s machine is targeted, not the DNS server.</a:t>
            </a:r>
          </a:p>
          <a:p>
            <a:r>
              <a:rPr lang="en-US" b="0" dirty="0"/>
              <a:t>Typo squatting/URL hijacking</a:t>
            </a:r>
          </a:p>
          <a:p>
            <a:pPr lvl="1"/>
            <a:r>
              <a:rPr lang="en-US" b="0" dirty="0"/>
              <a:t>Use cousin domains instead of redirection</a:t>
            </a:r>
          </a:p>
          <a:p>
            <a:pPr lvl="1"/>
            <a:r>
              <a:rPr lang="en-US" b="0" dirty="0"/>
              <a:t>Make phishing messages more convincing</a:t>
            </a:r>
          </a:p>
          <a:p>
            <a:endParaRPr lang="en-US" noProof="0" dirty="0"/>
          </a:p>
        </p:txBody>
      </p:sp>
      <p:sp>
        <p:nvSpPr>
          <p:cNvPr id="13314" name="Title 1"/>
          <p:cNvSpPr>
            <a:spLocks noGrp="1"/>
          </p:cNvSpPr>
          <p:nvPr>
            <p:ph type="title"/>
          </p:nvPr>
        </p:nvSpPr>
        <p:spPr/>
        <p:txBody>
          <a:bodyPr/>
          <a:lstStyle/>
          <a:p>
            <a:r>
              <a:rPr lang="en-US" noProof="0" dirty="0"/>
              <a:t>Pharming and Credential Harvesting</a:t>
            </a:r>
          </a:p>
        </p:txBody>
      </p:sp>
      <p:sp>
        <p:nvSpPr>
          <p:cNvPr id="3" name="Slide Number Placeholder 2">
            <a:extLst>
              <a:ext uri="{FF2B5EF4-FFF2-40B4-BE49-F238E27FC236}">
                <a16:creationId xmlns:a16="http://schemas.microsoft.com/office/drawing/2014/main" id="{C4AFFD72-00C8-4465-9036-9781B6561D25}"/>
              </a:ext>
            </a:extLst>
          </p:cNvPr>
          <p:cNvSpPr>
            <a:spLocks noGrp="1"/>
          </p:cNvSpPr>
          <p:nvPr>
            <p:ph type="sldNum" sz="quarter" idx="4"/>
          </p:nvPr>
        </p:nvSpPr>
        <p:spPr/>
        <p:txBody>
          <a:bodyPr/>
          <a:lstStyle/>
          <a:p>
            <a:fld id="{B7CF8A19-3A9E-4ABC-B336-2FDDE321C72D}" type="slidenum">
              <a:rPr lang="en-US" smtClean="0"/>
              <a:pPr/>
              <a:t>22</a:t>
            </a:fld>
            <a:endParaRPr lang="en-US"/>
          </a:p>
        </p:txBody>
      </p:sp>
    </p:spTree>
    <p:extLst>
      <p:ext uri="{BB962C8B-B14F-4D97-AF65-F5344CB8AC3E}">
        <p14:creationId xmlns:p14="http://schemas.microsoft.com/office/powerpoint/2010/main" val="81526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r>
              <a:rPr lang="en-US" dirty="0"/>
              <a:t>Sophisticated threat actors using multiple resources to change opinions on a mass scale</a:t>
            </a:r>
          </a:p>
          <a:p>
            <a:r>
              <a:rPr lang="en-US" b="0" dirty="0"/>
              <a:t>Soft power</a:t>
            </a:r>
          </a:p>
          <a:p>
            <a:pPr lvl="1"/>
            <a:r>
              <a:rPr lang="en-US" b="0" dirty="0"/>
              <a:t>Leveraging diplomatic and cultural assets</a:t>
            </a:r>
          </a:p>
          <a:p>
            <a:r>
              <a:rPr lang="en-US" b="0" dirty="0"/>
              <a:t>Hybrid warfare</a:t>
            </a:r>
          </a:p>
          <a:p>
            <a:pPr lvl="1"/>
            <a:r>
              <a:rPr lang="en-US" b="0" dirty="0"/>
              <a:t>Use of espionage, disinformation, and hacking</a:t>
            </a:r>
          </a:p>
          <a:p>
            <a:r>
              <a:rPr lang="en-US" b="0" dirty="0"/>
              <a:t>Social media</a:t>
            </a:r>
          </a:p>
          <a:p>
            <a:pPr lvl="1"/>
            <a:r>
              <a:rPr lang="en-US" b="0" dirty="0"/>
              <a:t>Use of hacked accounts and bot accounts</a:t>
            </a:r>
          </a:p>
          <a:p>
            <a:pPr lvl="1"/>
            <a:r>
              <a:rPr lang="en-US" b="0" dirty="0"/>
              <a:t>Spread rumor and reinforce messaging</a:t>
            </a:r>
          </a:p>
          <a:p>
            <a:endParaRPr lang="en-US" noProof="0" dirty="0"/>
          </a:p>
        </p:txBody>
      </p:sp>
      <p:sp>
        <p:nvSpPr>
          <p:cNvPr id="14338" name="Title 1"/>
          <p:cNvSpPr>
            <a:spLocks noGrp="1"/>
          </p:cNvSpPr>
          <p:nvPr>
            <p:ph type="title"/>
          </p:nvPr>
        </p:nvSpPr>
        <p:spPr/>
        <p:txBody>
          <a:bodyPr/>
          <a:lstStyle/>
          <a:p>
            <a:r>
              <a:rPr lang="en-US" noProof="0" dirty="0"/>
              <a:t>Influence Campaigns</a:t>
            </a:r>
          </a:p>
        </p:txBody>
      </p:sp>
      <p:sp>
        <p:nvSpPr>
          <p:cNvPr id="4" name="Slide Number Placeholder 3">
            <a:extLst>
              <a:ext uri="{FF2B5EF4-FFF2-40B4-BE49-F238E27FC236}">
                <a16:creationId xmlns:a16="http://schemas.microsoft.com/office/drawing/2014/main" id="{6E98A8C7-B8BC-4A9C-9AC1-09094B9D12CD}"/>
              </a:ext>
            </a:extLst>
          </p:cNvPr>
          <p:cNvSpPr>
            <a:spLocks noGrp="1"/>
          </p:cNvSpPr>
          <p:nvPr>
            <p:ph type="sldNum" sz="quarter" idx="4"/>
          </p:nvPr>
        </p:nvSpPr>
        <p:spPr/>
        <p:txBody>
          <a:bodyPr/>
          <a:lstStyle/>
          <a:p>
            <a:fld id="{B7CF8A19-3A9E-4ABC-B336-2FDDE321C72D}" type="slidenum">
              <a:rPr lang="en-US" smtClean="0"/>
              <a:pPr/>
              <a:t>23</a:t>
            </a:fld>
            <a:endParaRPr lang="en-US"/>
          </a:p>
        </p:txBody>
      </p:sp>
    </p:spTree>
    <p:extLst>
      <p:ext uri="{BB962C8B-B14F-4D97-AF65-F5344CB8AC3E}">
        <p14:creationId xmlns:p14="http://schemas.microsoft.com/office/powerpoint/2010/main" val="18611718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b="0" i="0" dirty="0"/>
              <a:t>Malware</a:t>
            </a:r>
          </a:p>
          <a:p>
            <a:r>
              <a:rPr lang="en-US" b="0" i="0" dirty="0"/>
              <a:t>Virus</a:t>
            </a:r>
          </a:p>
          <a:p>
            <a:r>
              <a:rPr lang="en-US" b="0" i="0" dirty="0"/>
              <a:t>Ransomware and Crypto malware </a:t>
            </a:r>
          </a:p>
          <a:p>
            <a:r>
              <a:rPr lang="en-US" b="0" dirty="0"/>
              <a:t>Worm</a:t>
            </a:r>
            <a:endParaRPr lang="en-US" b="0" i="0" dirty="0"/>
          </a:p>
          <a:p>
            <a:r>
              <a:rPr lang="en-US" b="0" i="0" dirty="0"/>
              <a:t>Trojan</a:t>
            </a:r>
          </a:p>
          <a:p>
            <a:r>
              <a:rPr lang="en-US" b="0" i="0" dirty="0"/>
              <a:t>Rootkit</a:t>
            </a:r>
          </a:p>
          <a:p>
            <a:r>
              <a:rPr lang="en-US" b="0" i="0" dirty="0"/>
              <a:t>Spyware, Adware &amp; Keyloggers</a:t>
            </a:r>
          </a:p>
          <a:p>
            <a:r>
              <a:rPr lang="en-US" b="0" dirty="0"/>
              <a:t>Logic Bomb</a:t>
            </a:r>
          </a:p>
          <a:p>
            <a:r>
              <a:rPr lang="en-US" b="0" i="0" dirty="0"/>
              <a:t>Backdoor</a:t>
            </a:r>
          </a:p>
          <a:p>
            <a:endParaRPr lang="en-US" b="0" i="0" dirty="0"/>
          </a:p>
          <a:p>
            <a:endParaRPr lang="en-US" b="0" dirty="0"/>
          </a:p>
          <a:p>
            <a:endParaRPr lang="en-US" b="0" dirty="0"/>
          </a:p>
        </p:txBody>
      </p:sp>
      <p:sp>
        <p:nvSpPr>
          <p:cNvPr id="4" name="Title 3"/>
          <p:cNvSpPr>
            <a:spLocks noGrp="1"/>
          </p:cNvSpPr>
          <p:nvPr>
            <p:ph type="title"/>
          </p:nvPr>
        </p:nvSpPr>
        <p:spPr/>
        <p:txBody>
          <a:bodyPr/>
          <a:lstStyle/>
          <a:p>
            <a:r>
              <a:rPr lang="en-US" dirty="0"/>
              <a:t>1.2 Given a scenario, analyze potential indicators to determine the type of attack</a:t>
            </a:r>
          </a:p>
        </p:txBody>
      </p:sp>
      <p:sp>
        <p:nvSpPr>
          <p:cNvPr id="3" name="Slide Number Placeholder 2"/>
          <p:cNvSpPr>
            <a:spLocks noGrp="1"/>
          </p:cNvSpPr>
          <p:nvPr>
            <p:ph type="sldNum" sz="quarter" idx="4"/>
          </p:nvPr>
        </p:nvSpPr>
        <p:spPr/>
        <p:txBody>
          <a:bodyPr/>
          <a:lstStyle/>
          <a:p>
            <a:pPr>
              <a:defRPr/>
            </a:pPr>
            <a:fld id="{CF8BF5C1-0C31-4117-9346-26B34DEE768C}" type="slidenum">
              <a:rPr lang="en-US" altLang="en-US" smtClean="0">
                <a:solidFill>
                  <a:prstClr val="white"/>
                </a:solidFill>
              </a:rPr>
              <a:pPr>
                <a:defRPr/>
              </a:pPr>
              <a:t>24</a:t>
            </a:fld>
            <a:endParaRPr lang="en-US" altLang="en-US" dirty="0">
              <a:solidFill>
                <a:prstClr val="white"/>
              </a:solidFill>
            </a:endParaRPr>
          </a:p>
        </p:txBody>
      </p:sp>
    </p:spTree>
    <p:extLst>
      <p:ext uri="{BB962C8B-B14F-4D97-AF65-F5344CB8AC3E}">
        <p14:creationId xmlns:p14="http://schemas.microsoft.com/office/powerpoint/2010/main" val="24759059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i="1" dirty="0">
                <a:latin typeface="Calibri" panose="020F0502020204030204" pitchFamily="34" charset="0"/>
                <a:cs typeface="Calibri" panose="020F0502020204030204" pitchFamily="34" charset="0"/>
              </a:rPr>
              <a:t>Malware</a:t>
            </a:r>
          </a:p>
          <a:p>
            <a:pPr lvl="1"/>
            <a:r>
              <a:rPr lang="en-US" b="0" dirty="0"/>
              <a:t>Includes a wide range of software that has malicious intent </a:t>
            </a:r>
          </a:p>
          <a:p>
            <a:pPr lvl="1"/>
            <a:r>
              <a:rPr lang="en-US" b="0" dirty="0"/>
              <a:t>Malware is not software that you would knowingly </a:t>
            </a:r>
          </a:p>
          <a:p>
            <a:pPr lvl="2"/>
            <a:r>
              <a:rPr lang="en-US" b="0" dirty="0"/>
              <a:t>Purchase </a:t>
            </a:r>
          </a:p>
          <a:p>
            <a:pPr lvl="2"/>
            <a:r>
              <a:rPr lang="en-US" b="0" dirty="0"/>
              <a:t>Download </a:t>
            </a:r>
          </a:p>
          <a:p>
            <a:pPr lvl="2"/>
            <a:r>
              <a:rPr lang="en-US" b="0" dirty="0"/>
              <a:t>Install</a:t>
            </a:r>
          </a:p>
          <a:p>
            <a:pPr lvl="2"/>
            <a:endParaRPr lang="en-US" b="0" dirty="0"/>
          </a:p>
          <a:p>
            <a:pPr lvl="2"/>
            <a:endParaRPr lang="en-US" b="0" dirty="0"/>
          </a:p>
          <a:p>
            <a:pPr lvl="2"/>
            <a:endParaRPr lang="en-US" b="0" dirty="0"/>
          </a:p>
          <a:p>
            <a:pPr lvl="1"/>
            <a:r>
              <a:rPr lang="en-US" b="0" dirty="0"/>
              <a:t>Attackers often trick users into running a program to install malware</a:t>
            </a:r>
          </a:p>
          <a:p>
            <a:pPr lvl="2"/>
            <a:r>
              <a:rPr lang="en-US" b="0" dirty="0"/>
              <a:t>Clicking links in malicious e-mails or websites</a:t>
            </a:r>
          </a:p>
          <a:p>
            <a:pPr lvl="2"/>
            <a:r>
              <a:rPr lang="en-US" b="0" dirty="0"/>
              <a:t>Drive-by downloads</a:t>
            </a:r>
          </a:p>
          <a:p>
            <a:endParaRPr lang="en-US" b="0" dirty="0"/>
          </a:p>
        </p:txBody>
      </p:sp>
      <p:sp>
        <p:nvSpPr>
          <p:cNvPr id="3" name="Title 2"/>
          <p:cNvSpPr>
            <a:spLocks noGrp="1"/>
          </p:cNvSpPr>
          <p:nvPr>
            <p:ph type="title"/>
          </p:nvPr>
        </p:nvSpPr>
        <p:spPr>
          <a:xfrm>
            <a:off x="2184094" y="57150"/>
            <a:ext cx="5542586" cy="742950"/>
          </a:xfrm>
          <a:prstGeom prst="rect">
            <a:avLst/>
          </a:prstGeom>
        </p:spPr>
        <p:txBody>
          <a:bodyPr/>
          <a:lstStyle/>
          <a:p>
            <a:r>
              <a:rPr lang="en-US" dirty="0"/>
              <a:t>1.2 Given a scenario, analyze potential indicators to determine the type of attack</a:t>
            </a:r>
          </a:p>
        </p:txBody>
      </p:sp>
      <p:sp>
        <p:nvSpPr>
          <p:cNvPr id="4" name="Slide Number Placeholder 3"/>
          <p:cNvSpPr>
            <a:spLocks noGrp="1"/>
          </p:cNvSpPr>
          <p:nvPr>
            <p:ph type="sldNum" sz="quarter" idx="4"/>
          </p:nvPr>
        </p:nvSpPr>
        <p:spPr/>
        <p:txBody>
          <a:bodyPr/>
          <a:lstStyle/>
          <a:p>
            <a:pPr>
              <a:defRPr/>
            </a:pPr>
            <a:fld id="{CF8BF5C1-0C31-4117-9346-26B34DEE768C}" type="slidenum">
              <a:rPr lang="en-US" altLang="en-US" smtClean="0">
                <a:solidFill>
                  <a:prstClr val="white"/>
                </a:solidFill>
              </a:rPr>
              <a:pPr>
                <a:defRPr/>
              </a:pPr>
              <a:t>25</a:t>
            </a:fld>
            <a:endParaRPr lang="en-US" altLang="en-US" dirty="0">
              <a:solidFill>
                <a:prstClr val="white"/>
              </a:solidFill>
            </a:endParaRPr>
          </a:p>
        </p:txBody>
      </p:sp>
      <p:pic>
        <p:nvPicPr>
          <p:cNvPr id="8" name="Picture 7"/>
          <p:cNvPicPr>
            <a:picLocks noChangeAspect="1"/>
          </p:cNvPicPr>
          <p:nvPr/>
        </p:nvPicPr>
        <p:blipFill>
          <a:blip r:embed="rId3"/>
          <a:stretch>
            <a:fillRect/>
          </a:stretch>
        </p:blipFill>
        <p:spPr>
          <a:xfrm>
            <a:off x="3399499" y="1977390"/>
            <a:ext cx="2402153" cy="1645920"/>
          </a:xfrm>
          <a:prstGeom prst="rect">
            <a:avLst/>
          </a:prstGeom>
        </p:spPr>
      </p:pic>
    </p:spTree>
    <p:extLst>
      <p:ext uri="{BB962C8B-B14F-4D97-AF65-F5344CB8AC3E}">
        <p14:creationId xmlns:p14="http://schemas.microsoft.com/office/powerpoint/2010/main" val="6354610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81000" y="800100"/>
            <a:ext cx="4191000" cy="4000500"/>
          </a:xfrm>
        </p:spPr>
        <p:txBody>
          <a:bodyPr/>
          <a:lstStyle/>
          <a:p>
            <a:r>
              <a:rPr lang="en-US" b="1" i="1" dirty="0">
                <a:latin typeface="Calibri" panose="020F0502020204030204" pitchFamily="34" charset="0"/>
                <a:cs typeface="Calibri" panose="020F0502020204030204" pitchFamily="34" charset="0"/>
              </a:rPr>
              <a:t>Malware</a:t>
            </a:r>
            <a:r>
              <a:rPr lang="en-US" dirty="0"/>
              <a:t> </a:t>
            </a:r>
          </a:p>
          <a:p>
            <a:pPr lvl="1"/>
            <a:r>
              <a:rPr lang="en-US" sz="1600" b="0" dirty="0"/>
              <a:t>Virus</a:t>
            </a:r>
            <a:endParaRPr lang="en-US" b="0" dirty="0"/>
          </a:p>
          <a:p>
            <a:pPr lvl="2"/>
            <a:r>
              <a:rPr lang="en-US" sz="1400" b="0" dirty="0"/>
              <a:t>Malware that can reproduce itself</a:t>
            </a:r>
          </a:p>
          <a:p>
            <a:pPr lvl="2"/>
            <a:r>
              <a:rPr lang="en-US" sz="1400" b="0" dirty="0"/>
              <a:t>It needs you to execute a program</a:t>
            </a:r>
          </a:p>
          <a:p>
            <a:pPr lvl="2"/>
            <a:r>
              <a:rPr lang="en-US" sz="1400" b="0" dirty="0"/>
              <a:t>Reproduces through file systems or the network</a:t>
            </a:r>
          </a:p>
          <a:p>
            <a:pPr lvl="2"/>
            <a:r>
              <a:rPr lang="en-US" sz="1400" b="0" dirty="0"/>
              <a:t>Just running a program can spread a virus</a:t>
            </a:r>
          </a:p>
          <a:p>
            <a:pPr lvl="3"/>
            <a:r>
              <a:rPr lang="en-US" sz="1400" b="0" dirty="0"/>
              <a:t>Replication mechanism</a:t>
            </a:r>
          </a:p>
          <a:p>
            <a:pPr lvl="3"/>
            <a:r>
              <a:rPr lang="en-US" sz="1400" b="0" dirty="0"/>
              <a:t>Activation mechanism</a:t>
            </a:r>
          </a:p>
          <a:p>
            <a:pPr lvl="3"/>
            <a:r>
              <a:rPr lang="en-US" sz="1400" b="0" dirty="0"/>
              <a:t>Payload mechanism</a:t>
            </a:r>
          </a:p>
          <a:p>
            <a:pPr lvl="2"/>
            <a:endParaRPr lang="en-US" dirty="0"/>
          </a:p>
        </p:txBody>
      </p:sp>
      <p:sp>
        <p:nvSpPr>
          <p:cNvPr id="7" name="Title 6"/>
          <p:cNvSpPr>
            <a:spLocks noGrp="1"/>
          </p:cNvSpPr>
          <p:nvPr>
            <p:ph type="title"/>
          </p:nvPr>
        </p:nvSpPr>
        <p:spPr>
          <a:xfrm>
            <a:off x="2184094" y="57150"/>
            <a:ext cx="5542586" cy="742950"/>
          </a:xfrm>
          <a:prstGeom prst="rect">
            <a:avLst/>
          </a:prstGeom>
        </p:spPr>
        <p:txBody>
          <a:bodyPr/>
          <a:lstStyle/>
          <a:p>
            <a:r>
              <a:rPr lang="en-US" dirty="0"/>
              <a:t>1.2 Given a scenario, analyze potential indicators to determine the type of attack</a:t>
            </a:r>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26</a:t>
            </a:fld>
            <a:endParaRPr lang="en-US" altLang="en-US" dirty="0"/>
          </a:p>
        </p:txBody>
      </p:sp>
      <p:pic>
        <p:nvPicPr>
          <p:cNvPr id="56" name="Picture 55"/>
          <p:cNvPicPr preferRelativeResize="0">
            <a:picLocks noChangeAspect="1"/>
          </p:cNvPicPr>
          <p:nvPr/>
        </p:nvPicPr>
        <p:blipFill>
          <a:blip r:embed="rId3"/>
          <a:stretch>
            <a:fillRect/>
          </a:stretch>
        </p:blipFill>
        <p:spPr>
          <a:xfrm>
            <a:off x="2956131" y="3292983"/>
            <a:ext cx="1959500" cy="1343657"/>
          </a:xfrm>
          <a:prstGeom prst="rect">
            <a:avLst/>
          </a:prstGeom>
        </p:spPr>
      </p:pic>
      <p:sp>
        <p:nvSpPr>
          <p:cNvPr id="6" name="Content Placeholder 1">
            <a:extLst>
              <a:ext uri="{FF2B5EF4-FFF2-40B4-BE49-F238E27FC236}">
                <a16:creationId xmlns:a16="http://schemas.microsoft.com/office/drawing/2014/main" id="{6E002A36-8822-8408-FE14-07656D298B10}"/>
              </a:ext>
            </a:extLst>
          </p:cNvPr>
          <p:cNvSpPr txBox="1">
            <a:spLocks/>
          </p:cNvSpPr>
          <p:nvPr/>
        </p:nvSpPr>
        <p:spPr>
          <a:xfrm>
            <a:off x="4955387" y="800100"/>
            <a:ext cx="4009709" cy="4093369"/>
          </a:xfrm>
          <a:prstGeom prst="rect">
            <a:avLst/>
          </a:prstGeom>
        </p:spPr>
        <p:txBody>
          <a:bodyPr/>
          <a:lstStyle>
            <a:lvl1pPr marL="0" indent="0" algn="l" rtl="0" eaLnBrk="1" fontAlgn="base" hangingPunct="1">
              <a:spcBef>
                <a:spcPts val="900"/>
              </a:spcBef>
              <a:spcAft>
                <a:spcPct val="0"/>
              </a:spcAft>
              <a:buClrTx/>
              <a:buSzPct val="80000"/>
              <a:buFont typeface="Arial" pitchFamily="34" charset="0"/>
              <a:buNone/>
              <a:defRPr sz="1500" b="1" i="1">
                <a:solidFill>
                  <a:schemeClr val="tx2">
                    <a:lumMod val="40000"/>
                    <a:lumOff val="60000"/>
                  </a:schemeClr>
                </a:solidFill>
                <a:effectLst/>
                <a:latin typeface="Calibri" panose="020F0502020204030204" pitchFamily="34" charset="0"/>
                <a:ea typeface="+mn-ea"/>
                <a:cs typeface="Calibri" panose="020F0502020204030204" pitchFamily="34" charset="0"/>
              </a:defRPr>
            </a:lvl1pPr>
            <a:lvl2pPr marL="205740" indent="-205740" algn="l" rtl="0" eaLnBrk="1" fontAlgn="base" hangingPunct="1">
              <a:spcBef>
                <a:spcPts val="900"/>
              </a:spcBef>
              <a:spcAft>
                <a:spcPct val="0"/>
              </a:spcAft>
              <a:buClr>
                <a:schemeClr val="tx2">
                  <a:lumMod val="40000"/>
                  <a:lumOff val="60000"/>
                </a:schemeClr>
              </a:buClr>
              <a:buSzPct val="100000"/>
              <a:buFont typeface="Arial" panose="020B0604020202020204" pitchFamily="34" charset="0"/>
              <a:buChar char="•"/>
              <a:defRPr sz="1500" b="1">
                <a:solidFill>
                  <a:schemeClr val="bg1"/>
                </a:solidFill>
                <a:effectLst/>
                <a:latin typeface="Calibri" panose="020F0502020204030204" pitchFamily="34" charset="0"/>
                <a:cs typeface="Calibri" panose="020F0502020204030204" pitchFamily="34" charset="0"/>
              </a:defRPr>
            </a:lvl2pPr>
            <a:lvl3pPr marL="411480" indent="-205740" algn="l" rtl="0" eaLnBrk="1" fontAlgn="base" hangingPunct="1">
              <a:spcBef>
                <a:spcPts val="900"/>
              </a:spcBef>
              <a:spcAft>
                <a:spcPct val="0"/>
              </a:spcAft>
              <a:buClr>
                <a:schemeClr val="tx2">
                  <a:lumMod val="40000"/>
                  <a:lumOff val="60000"/>
                </a:schemeClr>
              </a:buClr>
              <a:buSzPct val="100000"/>
              <a:buFont typeface="Arial" panose="020B0604020202020204" pitchFamily="34" charset="0"/>
              <a:buChar char="–"/>
              <a:defRPr sz="1350" b="1">
                <a:solidFill>
                  <a:schemeClr val="bg1"/>
                </a:solidFill>
                <a:effectLst/>
                <a:latin typeface="Calibri" panose="020F0502020204030204" pitchFamily="34" charset="0"/>
                <a:cs typeface="Calibri" panose="020F0502020204030204" pitchFamily="34" charset="0"/>
              </a:defRPr>
            </a:lvl3pPr>
            <a:lvl4pPr marL="617220" indent="-205740" algn="l" rtl="0" eaLnBrk="1" fontAlgn="base" hangingPunct="1">
              <a:spcBef>
                <a:spcPts val="900"/>
              </a:spcBef>
              <a:spcAft>
                <a:spcPct val="0"/>
              </a:spcAft>
              <a:buClr>
                <a:schemeClr val="tx2">
                  <a:lumMod val="40000"/>
                  <a:lumOff val="60000"/>
                </a:schemeClr>
              </a:buClr>
              <a:buSzPct val="100000"/>
              <a:buFont typeface="Wingdings" panose="05000000000000000000" pitchFamily="2" charset="2"/>
              <a:buChar char="§"/>
              <a:defRPr sz="1350" b="1" baseline="0">
                <a:solidFill>
                  <a:schemeClr val="bg1"/>
                </a:solidFill>
                <a:effectLst/>
                <a:latin typeface="Calibri" panose="020F0502020204030204" pitchFamily="34" charset="0"/>
                <a:cs typeface="Calibri" panose="020F0502020204030204" pitchFamily="34" charset="0"/>
              </a:defRPr>
            </a:lvl4pPr>
            <a:lvl5pPr marL="822960" indent="-205740" algn="l" rtl="0" eaLnBrk="1" fontAlgn="base" hangingPunct="1">
              <a:spcBef>
                <a:spcPts val="900"/>
              </a:spcBef>
              <a:spcAft>
                <a:spcPct val="0"/>
              </a:spcAft>
              <a:buClr>
                <a:schemeClr val="tx2">
                  <a:lumMod val="40000"/>
                  <a:lumOff val="60000"/>
                </a:schemeClr>
              </a:buClr>
              <a:buSzPct val="100000"/>
              <a:buFont typeface="Courier New" panose="02070309020205020404" pitchFamily="49" charset="0"/>
              <a:buChar char="o"/>
              <a:defRPr sz="1350" b="1" baseline="0">
                <a:solidFill>
                  <a:schemeClr val="bg1"/>
                </a:solidFill>
                <a:effectLst/>
                <a:latin typeface="Calibri" panose="020F0502020204030204" pitchFamily="34" charset="0"/>
                <a:cs typeface="Calibri" panose="020F0502020204030204" pitchFamily="34" charset="0"/>
              </a:defRPr>
            </a:lvl5pPr>
            <a:lvl6pPr marL="18859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6pPr>
            <a:lvl7pPr marL="22288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7pPr>
            <a:lvl8pPr marL="25717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8pPr>
            <a:lvl9pPr marL="29146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9pPr>
          </a:lstStyle>
          <a:p>
            <a:pPr defTabSz="914400"/>
            <a:r>
              <a:rPr lang="en-US" kern="0" dirty="0"/>
              <a:t>Types of Viruses</a:t>
            </a:r>
          </a:p>
          <a:p>
            <a:pPr lvl="1" defTabSz="914400"/>
            <a:r>
              <a:rPr lang="en-US" sz="1400" b="0" kern="0" dirty="0"/>
              <a:t>Macro viruses</a:t>
            </a:r>
          </a:p>
          <a:p>
            <a:pPr lvl="2" defTabSz="914400"/>
            <a:r>
              <a:rPr lang="en-US" sz="1200" b="0" kern="0" dirty="0"/>
              <a:t>Common in Microsoft Office</a:t>
            </a:r>
          </a:p>
          <a:p>
            <a:pPr lvl="1" defTabSz="914400"/>
            <a:r>
              <a:rPr lang="en-US" sz="1400" b="0" kern="0" dirty="0"/>
              <a:t>Script viruses</a:t>
            </a:r>
          </a:p>
          <a:p>
            <a:pPr lvl="2" defTabSz="914400"/>
            <a:r>
              <a:rPr lang="en-US" sz="1200" b="0" kern="0" dirty="0"/>
              <a:t>Operating system and browser-based</a:t>
            </a:r>
          </a:p>
          <a:p>
            <a:pPr lvl="1" defTabSz="914400"/>
            <a:r>
              <a:rPr lang="en-US" sz="1400" b="0" kern="0" dirty="0"/>
              <a:t>Program viruses</a:t>
            </a:r>
          </a:p>
          <a:p>
            <a:pPr lvl="2" defTabSz="914400"/>
            <a:r>
              <a:rPr lang="en-US" sz="1200" b="0" kern="0" dirty="0"/>
              <a:t>It’s part of the application</a:t>
            </a:r>
          </a:p>
          <a:p>
            <a:pPr lvl="1" defTabSz="914400"/>
            <a:r>
              <a:rPr lang="en-US" sz="1400" b="0" kern="0" dirty="0"/>
              <a:t>Polymorphic, Metamorphic, Oligomorphic Viruses</a:t>
            </a:r>
          </a:p>
          <a:p>
            <a:pPr lvl="2" defTabSz="914400"/>
            <a:r>
              <a:rPr lang="en-US" sz="1200" b="0" kern="0" dirty="0"/>
              <a:t>Malware that mutates</a:t>
            </a:r>
          </a:p>
          <a:p>
            <a:pPr lvl="2" defTabSz="914400"/>
            <a:r>
              <a:rPr lang="en-US" sz="1200" b="0" kern="0" dirty="0"/>
              <a:t>Heuristic detection systems can help ID them</a:t>
            </a:r>
          </a:p>
          <a:p>
            <a:pPr lvl="1" defTabSz="914400"/>
            <a:r>
              <a:rPr lang="en-US" sz="1400" b="0" kern="0" dirty="0"/>
              <a:t>Armored Virus</a:t>
            </a:r>
          </a:p>
          <a:p>
            <a:pPr lvl="2" defTabSz="914400"/>
            <a:r>
              <a:rPr lang="en-US" sz="1200" b="0" kern="0" dirty="0"/>
              <a:t>Difficult to interpret, remove, and reverse engineer</a:t>
            </a:r>
          </a:p>
          <a:p>
            <a:pPr lvl="1" defTabSz="914400"/>
            <a:endParaRPr lang="en-US" b="0" kern="0" dirty="0"/>
          </a:p>
        </p:txBody>
      </p:sp>
    </p:spTree>
    <p:extLst>
      <p:ext uri="{BB962C8B-B14F-4D97-AF65-F5344CB8AC3E}">
        <p14:creationId xmlns:p14="http://schemas.microsoft.com/office/powerpoint/2010/main" val="7827681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a:spcBef>
                <a:spcPts val="450"/>
              </a:spcBef>
            </a:pPr>
            <a:r>
              <a:rPr lang="en-US" b="1" i="1" dirty="0">
                <a:latin typeface="Calibri" panose="020F0502020204030204" pitchFamily="34" charset="0"/>
                <a:cs typeface="Calibri" panose="020F0502020204030204" pitchFamily="34" charset="0"/>
              </a:rPr>
              <a:t>Malware</a:t>
            </a:r>
            <a:r>
              <a:rPr lang="en-US" dirty="0"/>
              <a:t> </a:t>
            </a:r>
          </a:p>
          <a:p>
            <a:pPr marL="0" lvl="1" indent="0">
              <a:spcBef>
                <a:spcPts val="450"/>
              </a:spcBef>
              <a:buNone/>
            </a:pPr>
            <a:r>
              <a:rPr lang="en-US" sz="1600" dirty="0"/>
              <a:t>.</a:t>
            </a:r>
            <a:r>
              <a:rPr lang="en-US" sz="1600" b="0" dirty="0" err="1"/>
              <a:t>hta</a:t>
            </a:r>
            <a:r>
              <a:rPr lang="en-US" sz="1600" b="0" dirty="0"/>
              <a:t> Virus</a:t>
            </a:r>
          </a:p>
          <a:p>
            <a:pPr lvl="2">
              <a:spcBef>
                <a:spcPts val="450"/>
              </a:spcBef>
            </a:pPr>
            <a:r>
              <a:rPr lang="en-US" b="0" dirty="0" err="1">
                <a:solidFill>
                  <a:srgbClr val="FF0000"/>
                </a:solidFill>
              </a:rPr>
              <a:t>HT</a:t>
            </a:r>
            <a:r>
              <a:rPr lang="en-US" b="0" dirty="0" err="1"/>
              <a:t>ml</a:t>
            </a:r>
            <a:r>
              <a:rPr lang="en-US" b="0" dirty="0"/>
              <a:t> </a:t>
            </a:r>
            <a:r>
              <a:rPr lang="en-US" b="0" dirty="0">
                <a:solidFill>
                  <a:srgbClr val="FF0000"/>
                </a:solidFill>
              </a:rPr>
              <a:t>A</a:t>
            </a:r>
            <a:r>
              <a:rPr lang="en-US" b="0" dirty="0"/>
              <a:t>pplication</a:t>
            </a:r>
          </a:p>
          <a:p>
            <a:pPr lvl="2">
              <a:spcBef>
                <a:spcPts val="450"/>
              </a:spcBef>
            </a:pPr>
            <a:r>
              <a:rPr lang="en-US" b="0" dirty="0"/>
              <a:t>An HTA runs as a fully trusted application and as a result has a lot more privileges than a normal HTML file.</a:t>
            </a:r>
          </a:p>
          <a:p>
            <a:pPr lvl="2">
              <a:spcBef>
                <a:spcPts val="450"/>
              </a:spcBef>
            </a:pPr>
            <a:r>
              <a:rPr lang="en-US" b="0" dirty="0"/>
              <a:t>Gaining popularity as an email attachment method of infection. </a:t>
            </a:r>
          </a:p>
          <a:p>
            <a:pPr lvl="2">
              <a:spcBef>
                <a:spcPts val="450"/>
              </a:spcBef>
            </a:pPr>
            <a:r>
              <a:rPr lang="en-US" b="0" dirty="0"/>
              <a:t>Has been known to be hidden in the Fonts folder and triggered by Run registry keys </a:t>
            </a:r>
          </a:p>
          <a:p>
            <a:pPr lvl="2">
              <a:spcBef>
                <a:spcPts val="450"/>
              </a:spcBef>
            </a:pPr>
            <a:r>
              <a:rPr lang="en-US" b="0" dirty="0"/>
              <a:t>A malicious .</a:t>
            </a:r>
            <a:r>
              <a:rPr lang="en-US" b="0" dirty="0" err="1"/>
              <a:t>hta</a:t>
            </a:r>
            <a:r>
              <a:rPr lang="en-US" b="0" dirty="0"/>
              <a:t> file could lead to your files being encrypted by ransomware</a:t>
            </a:r>
          </a:p>
        </p:txBody>
      </p:sp>
      <p:sp>
        <p:nvSpPr>
          <p:cNvPr id="3" name="Title 2"/>
          <p:cNvSpPr>
            <a:spLocks noGrp="1"/>
          </p:cNvSpPr>
          <p:nvPr>
            <p:ph type="title"/>
          </p:nvPr>
        </p:nvSpPr>
        <p:spPr>
          <a:xfrm>
            <a:off x="2184094" y="57150"/>
            <a:ext cx="5542586" cy="742950"/>
          </a:xfrm>
          <a:prstGeom prst="rect">
            <a:avLst/>
          </a:prstGeom>
        </p:spPr>
        <p:txBody>
          <a:bodyPr/>
          <a:lstStyle/>
          <a:p>
            <a:r>
              <a:rPr lang="en-US" dirty="0"/>
              <a:t>1.2 Given a scenario, analyze potential indicators to determine the type of attack</a:t>
            </a:r>
          </a:p>
        </p:txBody>
      </p:sp>
      <p:sp>
        <p:nvSpPr>
          <p:cNvPr id="4" name="Slide Number Placeholder 3"/>
          <p:cNvSpPr>
            <a:spLocks noGrp="1"/>
          </p:cNvSpPr>
          <p:nvPr>
            <p:ph type="sldNum" sz="quarter" idx="4"/>
          </p:nvPr>
        </p:nvSpPr>
        <p:spPr/>
        <p:txBody>
          <a:bodyPr/>
          <a:lstStyle/>
          <a:p>
            <a:pPr>
              <a:defRPr/>
            </a:pPr>
            <a:fld id="{CF8BF5C1-0C31-4117-9346-26B34DEE768C}" type="slidenum">
              <a:rPr lang="en-US" altLang="en-US" smtClean="0">
                <a:solidFill>
                  <a:prstClr val="white"/>
                </a:solidFill>
              </a:rPr>
              <a:pPr>
                <a:defRPr/>
              </a:pPr>
              <a:t>27</a:t>
            </a:fld>
            <a:endParaRPr lang="en-US" altLang="en-US" dirty="0">
              <a:solidFill>
                <a:prstClr val="white"/>
              </a:solidFill>
            </a:endParaRPr>
          </a:p>
        </p:txBody>
      </p:sp>
      <p:sp>
        <p:nvSpPr>
          <p:cNvPr id="16" name="Rectangle 15"/>
          <p:cNvSpPr/>
          <p:nvPr/>
        </p:nvSpPr>
        <p:spPr bwMode="auto">
          <a:xfrm>
            <a:off x="4572000" y="1680210"/>
            <a:ext cx="685800" cy="23987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19" name="Rectangle 18"/>
          <p:cNvSpPr/>
          <p:nvPr/>
        </p:nvSpPr>
        <p:spPr bwMode="auto">
          <a:xfrm>
            <a:off x="6376030" y="1678597"/>
            <a:ext cx="685800" cy="239870"/>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21" name="Rectangle 20"/>
          <p:cNvSpPr/>
          <p:nvPr/>
        </p:nvSpPr>
        <p:spPr bwMode="auto">
          <a:xfrm>
            <a:off x="2412789" y="3118248"/>
            <a:ext cx="841190" cy="182165"/>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Tree>
    <p:extLst>
      <p:ext uri="{BB962C8B-B14F-4D97-AF65-F5344CB8AC3E}">
        <p14:creationId xmlns:p14="http://schemas.microsoft.com/office/powerpoint/2010/main" val="27001395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203861" y="800100"/>
            <a:ext cx="4024428" cy="4078460"/>
          </a:xfrm>
        </p:spPr>
        <p:txBody>
          <a:bodyPr/>
          <a:lstStyle/>
          <a:p>
            <a:r>
              <a:rPr lang="en-US" b="1" i="1" dirty="0">
                <a:latin typeface="Calibri" panose="020F0502020204030204" pitchFamily="34" charset="0"/>
                <a:cs typeface="Calibri" panose="020F0502020204030204" pitchFamily="34" charset="0"/>
              </a:rPr>
              <a:t>Malware</a:t>
            </a:r>
          </a:p>
          <a:p>
            <a:pPr lvl="1"/>
            <a:r>
              <a:rPr lang="en-US" b="0" dirty="0">
                <a:solidFill>
                  <a:prstClr val="white"/>
                </a:solidFill>
              </a:rPr>
              <a:t>Ransomware &amp; Cryptomalware</a:t>
            </a:r>
            <a:r>
              <a:rPr lang="en-US" b="0" dirty="0"/>
              <a:t> </a:t>
            </a:r>
          </a:p>
          <a:p>
            <a:pPr lvl="2"/>
            <a:r>
              <a:rPr lang="en-US" sz="1400" b="0" dirty="0"/>
              <a:t>Attacker encrypting the files on a user's computer </a:t>
            </a:r>
          </a:p>
          <a:p>
            <a:pPr lvl="2"/>
            <a:r>
              <a:rPr lang="en-US" sz="1400" b="0" dirty="0"/>
              <a:t>Displaying a link asking for money to release the files</a:t>
            </a:r>
          </a:p>
          <a:p>
            <a:pPr lvl="2"/>
            <a:r>
              <a:rPr lang="en-US" sz="1400" b="0" dirty="0"/>
              <a:t>Your data is unavailable until you provide cash</a:t>
            </a:r>
          </a:p>
        </p:txBody>
      </p:sp>
      <p:sp>
        <p:nvSpPr>
          <p:cNvPr id="3" name="Title 2"/>
          <p:cNvSpPr>
            <a:spLocks noGrp="1"/>
          </p:cNvSpPr>
          <p:nvPr>
            <p:ph type="title"/>
          </p:nvPr>
        </p:nvSpPr>
        <p:spPr>
          <a:xfrm>
            <a:off x="2184094" y="57150"/>
            <a:ext cx="5542586" cy="742950"/>
          </a:xfrm>
          <a:prstGeom prst="rect">
            <a:avLst/>
          </a:prstGeom>
        </p:spPr>
        <p:txBody>
          <a:bodyPr/>
          <a:lstStyle/>
          <a:p>
            <a:r>
              <a:rPr lang="en-US" dirty="0"/>
              <a:t>1.2 Given a scenario, analyze potential indicators to determine the type of attack</a:t>
            </a:r>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28</a:t>
            </a:fld>
            <a:endParaRPr lang="en-US" altLang="en-US" dirty="0"/>
          </a:p>
        </p:txBody>
      </p:sp>
      <p:sp>
        <p:nvSpPr>
          <p:cNvPr id="8" name="Content Placeholder 1">
            <a:extLst>
              <a:ext uri="{FF2B5EF4-FFF2-40B4-BE49-F238E27FC236}">
                <a16:creationId xmlns:a16="http://schemas.microsoft.com/office/drawing/2014/main" id="{149F7D9E-BF4E-6CD6-F8EC-496AA8840904}"/>
              </a:ext>
            </a:extLst>
          </p:cNvPr>
          <p:cNvSpPr txBox="1">
            <a:spLocks/>
          </p:cNvSpPr>
          <p:nvPr/>
        </p:nvSpPr>
        <p:spPr>
          <a:xfrm>
            <a:off x="12700" y="3031207"/>
            <a:ext cx="3788898" cy="1976562"/>
          </a:xfrm>
          <a:prstGeom prst="rect">
            <a:avLst/>
          </a:prstGeom>
        </p:spPr>
        <p:txBody>
          <a:bodyPr/>
          <a:lstStyle>
            <a:lvl1pPr marL="0" indent="0" algn="l" rtl="0" eaLnBrk="1" fontAlgn="base" hangingPunct="1">
              <a:spcBef>
                <a:spcPts val="900"/>
              </a:spcBef>
              <a:spcAft>
                <a:spcPct val="0"/>
              </a:spcAft>
              <a:buClrTx/>
              <a:buSzPct val="80000"/>
              <a:buFont typeface="Arial" pitchFamily="34" charset="0"/>
              <a:buNone/>
              <a:defRPr sz="1500" b="1" i="1">
                <a:solidFill>
                  <a:schemeClr val="tx2">
                    <a:lumMod val="40000"/>
                    <a:lumOff val="60000"/>
                  </a:schemeClr>
                </a:solidFill>
                <a:effectLst/>
                <a:latin typeface="Calibri" panose="020F0502020204030204" pitchFamily="34" charset="0"/>
                <a:ea typeface="+mn-ea"/>
                <a:cs typeface="Calibri" panose="020F0502020204030204" pitchFamily="34" charset="0"/>
              </a:defRPr>
            </a:lvl1pPr>
            <a:lvl2pPr marL="205740" indent="-205740" algn="l" rtl="0" eaLnBrk="1" fontAlgn="base" hangingPunct="1">
              <a:spcBef>
                <a:spcPts val="900"/>
              </a:spcBef>
              <a:spcAft>
                <a:spcPct val="0"/>
              </a:spcAft>
              <a:buClr>
                <a:schemeClr val="tx2">
                  <a:lumMod val="40000"/>
                  <a:lumOff val="60000"/>
                </a:schemeClr>
              </a:buClr>
              <a:buSzPct val="100000"/>
              <a:buFont typeface="Arial" panose="020B0604020202020204" pitchFamily="34" charset="0"/>
              <a:buChar char="•"/>
              <a:defRPr sz="1500" b="1">
                <a:solidFill>
                  <a:schemeClr val="bg1"/>
                </a:solidFill>
                <a:effectLst/>
                <a:latin typeface="Calibri" panose="020F0502020204030204" pitchFamily="34" charset="0"/>
                <a:cs typeface="Calibri" panose="020F0502020204030204" pitchFamily="34" charset="0"/>
              </a:defRPr>
            </a:lvl2pPr>
            <a:lvl3pPr marL="411480" indent="-205740" algn="l" rtl="0" eaLnBrk="1" fontAlgn="base" hangingPunct="1">
              <a:spcBef>
                <a:spcPts val="900"/>
              </a:spcBef>
              <a:spcAft>
                <a:spcPct val="0"/>
              </a:spcAft>
              <a:buClr>
                <a:schemeClr val="tx2">
                  <a:lumMod val="40000"/>
                  <a:lumOff val="60000"/>
                </a:schemeClr>
              </a:buClr>
              <a:buSzPct val="100000"/>
              <a:buFont typeface="Arial" panose="020B0604020202020204" pitchFamily="34" charset="0"/>
              <a:buChar char="–"/>
              <a:defRPr sz="1350" b="1">
                <a:solidFill>
                  <a:schemeClr val="bg1"/>
                </a:solidFill>
                <a:effectLst/>
                <a:latin typeface="Calibri" panose="020F0502020204030204" pitchFamily="34" charset="0"/>
                <a:cs typeface="Calibri" panose="020F0502020204030204" pitchFamily="34" charset="0"/>
              </a:defRPr>
            </a:lvl3pPr>
            <a:lvl4pPr marL="617220" indent="-205740" algn="l" rtl="0" eaLnBrk="1" fontAlgn="base" hangingPunct="1">
              <a:spcBef>
                <a:spcPts val="900"/>
              </a:spcBef>
              <a:spcAft>
                <a:spcPct val="0"/>
              </a:spcAft>
              <a:buClr>
                <a:schemeClr val="tx2">
                  <a:lumMod val="40000"/>
                  <a:lumOff val="60000"/>
                </a:schemeClr>
              </a:buClr>
              <a:buSzPct val="100000"/>
              <a:buFont typeface="Wingdings" panose="05000000000000000000" pitchFamily="2" charset="2"/>
              <a:buChar char="§"/>
              <a:defRPr sz="1350" b="1" baseline="0">
                <a:solidFill>
                  <a:schemeClr val="bg1"/>
                </a:solidFill>
                <a:effectLst/>
                <a:latin typeface="Calibri" panose="020F0502020204030204" pitchFamily="34" charset="0"/>
                <a:cs typeface="Calibri" panose="020F0502020204030204" pitchFamily="34" charset="0"/>
              </a:defRPr>
            </a:lvl4pPr>
            <a:lvl5pPr marL="822960" indent="-205740" algn="l" rtl="0" eaLnBrk="1" fontAlgn="base" hangingPunct="1">
              <a:spcBef>
                <a:spcPts val="900"/>
              </a:spcBef>
              <a:spcAft>
                <a:spcPct val="0"/>
              </a:spcAft>
              <a:buClr>
                <a:schemeClr val="tx2">
                  <a:lumMod val="40000"/>
                  <a:lumOff val="60000"/>
                </a:schemeClr>
              </a:buClr>
              <a:buSzPct val="100000"/>
              <a:buFont typeface="Courier New" panose="02070309020205020404" pitchFamily="49" charset="0"/>
              <a:buChar char="o"/>
              <a:defRPr sz="1350" b="1" baseline="0">
                <a:solidFill>
                  <a:schemeClr val="bg1"/>
                </a:solidFill>
                <a:effectLst/>
                <a:latin typeface="Calibri" panose="020F0502020204030204" pitchFamily="34" charset="0"/>
                <a:cs typeface="Calibri" panose="020F0502020204030204" pitchFamily="34" charset="0"/>
              </a:defRPr>
            </a:lvl5pPr>
            <a:lvl6pPr marL="18859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6pPr>
            <a:lvl7pPr marL="22288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7pPr>
            <a:lvl8pPr marL="25717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8pPr>
            <a:lvl9pPr marL="29146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9pPr>
          </a:lstStyle>
          <a:p>
            <a:pPr marL="205740" lvl="2" indent="0" defTabSz="914400">
              <a:spcBef>
                <a:spcPts val="1500"/>
              </a:spcBef>
              <a:buNone/>
            </a:pPr>
            <a:r>
              <a:rPr lang="en-US" sz="1600" i="1" kern="0" dirty="0">
                <a:solidFill>
                  <a:schemeClr val="tx2">
                    <a:lumMod val="40000"/>
                    <a:lumOff val="60000"/>
                  </a:schemeClr>
                </a:solidFill>
              </a:rPr>
              <a:t>Mitigation </a:t>
            </a:r>
          </a:p>
          <a:p>
            <a:pPr lvl="3" defTabSz="914400"/>
            <a:r>
              <a:rPr lang="en-US" sz="1400" b="0" kern="0" dirty="0"/>
              <a:t>Implement application whitelisting</a:t>
            </a:r>
          </a:p>
          <a:p>
            <a:pPr lvl="3" defTabSz="914400"/>
            <a:r>
              <a:rPr lang="en-US" sz="1400" b="0" kern="0" dirty="0"/>
              <a:t>Centralized event-log management</a:t>
            </a:r>
          </a:p>
          <a:p>
            <a:pPr lvl="3" defTabSz="914400"/>
            <a:r>
              <a:rPr lang="en-US" sz="1400" b="0" kern="0" dirty="0"/>
              <a:t>Perform regular testing and validation of  daily and full backups</a:t>
            </a:r>
          </a:p>
          <a:p>
            <a:pPr defTabSz="914400"/>
            <a:endParaRPr lang="en-US" sz="1600" kern="0" dirty="0"/>
          </a:p>
        </p:txBody>
      </p:sp>
      <p:pic>
        <p:nvPicPr>
          <p:cNvPr id="6" name="Picture 5" descr="Graphical user interface, text&#10;&#10;Description automatically generated">
            <a:extLst>
              <a:ext uri="{FF2B5EF4-FFF2-40B4-BE49-F238E27FC236}">
                <a16:creationId xmlns:a16="http://schemas.microsoft.com/office/drawing/2014/main" id="{8279790A-E8B3-8193-C323-93A7AD79DD8D}"/>
              </a:ext>
            </a:extLst>
          </p:cNvPr>
          <p:cNvPicPr>
            <a:picLocks noChangeAspect="1"/>
          </p:cNvPicPr>
          <p:nvPr/>
        </p:nvPicPr>
        <p:blipFill>
          <a:blip r:embed="rId3"/>
          <a:stretch>
            <a:fillRect/>
          </a:stretch>
        </p:blipFill>
        <p:spPr>
          <a:xfrm>
            <a:off x="4228289" y="987757"/>
            <a:ext cx="4450887" cy="3355643"/>
          </a:xfrm>
          <a:prstGeom prst="rect">
            <a:avLst/>
          </a:prstGeom>
        </p:spPr>
      </p:pic>
      <p:sp>
        <p:nvSpPr>
          <p:cNvPr id="9" name="TextBox 8">
            <a:extLst>
              <a:ext uri="{FF2B5EF4-FFF2-40B4-BE49-F238E27FC236}">
                <a16:creationId xmlns:a16="http://schemas.microsoft.com/office/drawing/2014/main" id="{34F7CA8F-EC37-499B-4536-6908A7567289}"/>
              </a:ext>
            </a:extLst>
          </p:cNvPr>
          <p:cNvSpPr txBox="1"/>
          <p:nvPr/>
        </p:nvSpPr>
        <p:spPr>
          <a:xfrm>
            <a:off x="4572000" y="4407946"/>
            <a:ext cx="4024427" cy="246221"/>
          </a:xfrm>
          <a:prstGeom prst="rect">
            <a:avLst/>
          </a:prstGeom>
          <a:noFill/>
        </p:spPr>
        <p:txBody>
          <a:bodyPr wrap="square" rtlCol="0">
            <a:spAutoFit/>
          </a:bodyPr>
          <a:lstStyle/>
          <a:p>
            <a:r>
              <a:rPr lang="en-US" sz="1000" i="1" dirty="0">
                <a:solidFill>
                  <a:schemeClr val="bg1"/>
                </a:solidFill>
                <a:effectLst/>
                <a:latin typeface="Calibri" panose="020F0502020204030204" pitchFamily="34" charset="0"/>
                <a:cs typeface="Calibri" panose="020F0502020204030204" pitchFamily="34" charset="0"/>
              </a:rPr>
              <a:t>WannaCry ransomware. (Image by Wikimedia Commons.)</a:t>
            </a:r>
          </a:p>
        </p:txBody>
      </p:sp>
    </p:spTree>
    <p:extLst>
      <p:ext uri="{BB962C8B-B14F-4D97-AF65-F5344CB8AC3E}">
        <p14:creationId xmlns:p14="http://schemas.microsoft.com/office/powerpoint/2010/main" val="40285937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81000" y="731094"/>
            <a:ext cx="8382000" cy="4000500"/>
          </a:xfrm>
        </p:spPr>
        <p:txBody>
          <a:bodyPr/>
          <a:lstStyle/>
          <a:p>
            <a:r>
              <a:rPr lang="en-US" sz="1500" b="1" i="1" dirty="0">
                <a:solidFill>
                  <a:schemeClr val="tx2">
                    <a:lumMod val="40000"/>
                    <a:lumOff val="60000"/>
                  </a:schemeClr>
                </a:solidFill>
                <a:effectLst/>
                <a:latin typeface="Calibri" panose="020F0502020204030204" pitchFamily="34" charset="0"/>
                <a:ea typeface="+mn-ea"/>
                <a:cs typeface="Calibri" panose="020F0502020204030204" pitchFamily="34" charset="0"/>
              </a:rPr>
              <a:t>Malware</a:t>
            </a:r>
          </a:p>
          <a:p>
            <a:pPr lvl="1"/>
            <a:r>
              <a:rPr lang="en-US" b="0" dirty="0"/>
              <a:t>Fileless virus</a:t>
            </a:r>
          </a:p>
          <a:p>
            <a:pPr lvl="2"/>
            <a:r>
              <a:rPr lang="en-US" b="0" dirty="0"/>
              <a:t>A stealth attack</a:t>
            </a:r>
          </a:p>
          <a:p>
            <a:pPr lvl="3"/>
            <a:r>
              <a:rPr lang="en-US" b="0" dirty="0"/>
              <a:t>Does a good job of avoiding anti-virus detection</a:t>
            </a:r>
          </a:p>
          <a:p>
            <a:pPr lvl="2"/>
            <a:r>
              <a:rPr lang="en-US" b="0" dirty="0"/>
              <a:t>Operates in memory</a:t>
            </a:r>
          </a:p>
          <a:p>
            <a:pPr lvl="3"/>
            <a:r>
              <a:rPr lang="en-US" b="0" dirty="0"/>
              <a:t>But never installed in a file or application</a:t>
            </a:r>
          </a:p>
          <a:p>
            <a:endParaRPr lang="en-US" dirty="0"/>
          </a:p>
        </p:txBody>
      </p:sp>
      <p:sp>
        <p:nvSpPr>
          <p:cNvPr id="3" name="Slide Number Placeholder 2"/>
          <p:cNvSpPr>
            <a:spLocks noGrp="1"/>
          </p:cNvSpPr>
          <p:nvPr>
            <p:ph type="sldNum" sz="quarter" idx="4"/>
          </p:nvPr>
        </p:nvSpPr>
        <p:spPr/>
        <p:txBody>
          <a:bodyPr/>
          <a:lstStyle/>
          <a:p>
            <a:fld id="{CF8BF5C1-0C31-4117-9346-26B34DEE768C}" type="slidenum">
              <a:rPr lang="en-US" altLang="en-US" smtClean="0"/>
              <a:pPr/>
              <a:t>29</a:t>
            </a:fld>
            <a:endParaRPr lang="en-US" altLang="en-US" dirty="0"/>
          </a:p>
        </p:txBody>
      </p:sp>
      <p:sp>
        <p:nvSpPr>
          <p:cNvPr id="46" name="Title 45"/>
          <p:cNvSpPr>
            <a:spLocks noGrp="1"/>
          </p:cNvSpPr>
          <p:nvPr>
            <p:ph type="title"/>
          </p:nvPr>
        </p:nvSpPr>
        <p:spPr/>
        <p:txBody>
          <a:bodyPr/>
          <a:lstStyle/>
          <a:p>
            <a:r>
              <a:rPr lang="en-US" dirty="0"/>
              <a:t>1.2 Given a scenario, analyze potential indicators to determine the type of attack</a:t>
            </a:r>
          </a:p>
        </p:txBody>
      </p:sp>
      <p:sp>
        <p:nvSpPr>
          <p:cNvPr id="7" name="Rectangle 6"/>
          <p:cNvSpPr/>
          <p:nvPr/>
        </p:nvSpPr>
        <p:spPr bwMode="auto">
          <a:xfrm>
            <a:off x="2343976" y="3347665"/>
            <a:ext cx="554567" cy="397934"/>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8" name="Rectangle 7"/>
          <p:cNvSpPr/>
          <p:nvPr/>
        </p:nvSpPr>
        <p:spPr bwMode="auto">
          <a:xfrm>
            <a:off x="3288009" y="3347665"/>
            <a:ext cx="554567" cy="397934"/>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9" name="Rectangle 8"/>
          <p:cNvSpPr/>
          <p:nvPr/>
        </p:nvSpPr>
        <p:spPr bwMode="auto">
          <a:xfrm>
            <a:off x="4308243" y="3347665"/>
            <a:ext cx="554567" cy="397934"/>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10" name="Rectangle 9"/>
          <p:cNvSpPr/>
          <p:nvPr/>
        </p:nvSpPr>
        <p:spPr bwMode="auto">
          <a:xfrm>
            <a:off x="5343294" y="3347665"/>
            <a:ext cx="1051982" cy="397934"/>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11" name="Rectangle 10"/>
          <p:cNvSpPr/>
          <p:nvPr/>
        </p:nvSpPr>
        <p:spPr bwMode="auto">
          <a:xfrm>
            <a:off x="6799030" y="3347665"/>
            <a:ext cx="366713" cy="397934"/>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cxnSp>
        <p:nvCxnSpPr>
          <p:cNvPr id="12" name="Straight Arrow Connector 7"/>
          <p:cNvCxnSpPr>
            <a:stCxn id="7" idx="3"/>
            <a:endCxn id="8" idx="1"/>
          </p:cNvCxnSpPr>
          <p:nvPr/>
        </p:nvCxnSpPr>
        <p:spPr>
          <a:xfrm>
            <a:off x="2898543" y="3546632"/>
            <a:ext cx="389467" cy="0"/>
          </a:xfrm>
          <a:prstGeom prst="straightConnector1">
            <a:avLst/>
          </a:prstGeom>
          <a:noFill/>
          <a:ln w="38100" cap="flat" cmpd="sng" algn="ctr">
            <a:noFill/>
            <a:prstDash val="solid"/>
            <a:miter lim="800000"/>
            <a:tailEnd type="triangle"/>
          </a:ln>
          <a:effectLst/>
          <a:scene3d>
            <a:camera prst="orthographicFront"/>
            <a:lightRig rig="threePt" dir="t"/>
          </a:scene3d>
          <a:sp3d>
            <a:bevelT prst="angle"/>
          </a:sp3d>
        </p:spPr>
      </p:cxnSp>
      <p:cxnSp>
        <p:nvCxnSpPr>
          <p:cNvPr id="15" name="Straight Arrow Connector 7"/>
          <p:cNvCxnSpPr>
            <a:stCxn id="8" idx="3"/>
            <a:endCxn id="9" idx="1"/>
          </p:cNvCxnSpPr>
          <p:nvPr/>
        </p:nvCxnSpPr>
        <p:spPr>
          <a:xfrm>
            <a:off x="3842575" y="3546632"/>
            <a:ext cx="465668" cy="0"/>
          </a:xfrm>
          <a:prstGeom prst="straightConnector1">
            <a:avLst/>
          </a:prstGeom>
          <a:noFill/>
          <a:ln w="38100" cap="flat" cmpd="sng" algn="ctr">
            <a:noFill/>
            <a:prstDash val="solid"/>
            <a:miter lim="800000"/>
            <a:tailEnd type="triangle"/>
          </a:ln>
          <a:effectLst/>
          <a:scene3d>
            <a:camera prst="orthographicFront"/>
            <a:lightRig rig="threePt" dir="t"/>
          </a:scene3d>
          <a:sp3d>
            <a:bevelT prst="angle"/>
          </a:sp3d>
        </p:spPr>
      </p:cxnSp>
      <p:cxnSp>
        <p:nvCxnSpPr>
          <p:cNvPr id="18" name="Straight Arrow Connector 7"/>
          <p:cNvCxnSpPr>
            <a:stCxn id="9" idx="3"/>
            <a:endCxn id="10" idx="1"/>
          </p:cNvCxnSpPr>
          <p:nvPr/>
        </p:nvCxnSpPr>
        <p:spPr>
          <a:xfrm>
            <a:off x="4862809" y="3546632"/>
            <a:ext cx="480485" cy="0"/>
          </a:xfrm>
          <a:prstGeom prst="straightConnector1">
            <a:avLst/>
          </a:prstGeom>
          <a:noFill/>
          <a:ln w="38100" cap="flat" cmpd="sng" algn="ctr">
            <a:noFill/>
            <a:prstDash val="solid"/>
            <a:miter lim="800000"/>
            <a:tailEnd type="triangle"/>
          </a:ln>
          <a:effectLst/>
          <a:scene3d>
            <a:camera prst="orthographicFront"/>
            <a:lightRig rig="threePt" dir="t"/>
          </a:scene3d>
          <a:sp3d>
            <a:bevelT prst="angle"/>
          </a:sp3d>
        </p:spPr>
      </p:cxnSp>
      <p:cxnSp>
        <p:nvCxnSpPr>
          <p:cNvPr id="21" name="Straight Arrow Connector 7"/>
          <p:cNvCxnSpPr>
            <a:stCxn id="10" idx="3"/>
            <a:endCxn id="11" idx="1"/>
          </p:cNvCxnSpPr>
          <p:nvPr/>
        </p:nvCxnSpPr>
        <p:spPr>
          <a:xfrm>
            <a:off x="6395276" y="3546632"/>
            <a:ext cx="403754" cy="0"/>
          </a:xfrm>
          <a:prstGeom prst="straightConnector1">
            <a:avLst/>
          </a:prstGeom>
          <a:noFill/>
          <a:ln w="38100" cap="flat" cmpd="sng" algn="ctr">
            <a:noFill/>
            <a:prstDash val="solid"/>
            <a:miter lim="800000"/>
            <a:tailEnd type="triangle"/>
          </a:ln>
          <a:effectLst/>
          <a:scene3d>
            <a:camera prst="orthographicFront"/>
            <a:lightRig rig="threePt" dir="t"/>
          </a:scene3d>
          <a:sp3d>
            <a:bevelT prst="angle"/>
          </a:sp3d>
        </p:spPr>
      </p:cxnSp>
      <p:sp>
        <p:nvSpPr>
          <p:cNvPr id="13" name="Rectangle 12"/>
          <p:cNvSpPr/>
          <p:nvPr/>
        </p:nvSpPr>
        <p:spPr bwMode="auto">
          <a:xfrm>
            <a:off x="2327149" y="3745599"/>
            <a:ext cx="554567" cy="503343"/>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23" name="Rectangle 22"/>
          <p:cNvSpPr/>
          <p:nvPr/>
        </p:nvSpPr>
        <p:spPr bwMode="auto">
          <a:xfrm>
            <a:off x="3309230" y="3745599"/>
            <a:ext cx="554567" cy="503343"/>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29" name="Rectangle 28"/>
          <p:cNvSpPr/>
          <p:nvPr/>
        </p:nvSpPr>
        <p:spPr bwMode="auto">
          <a:xfrm>
            <a:off x="4296180" y="3745599"/>
            <a:ext cx="554567" cy="503343"/>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30" name="Rectangle 29"/>
          <p:cNvSpPr/>
          <p:nvPr/>
        </p:nvSpPr>
        <p:spPr bwMode="auto">
          <a:xfrm>
            <a:off x="6751934" y="3748739"/>
            <a:ext cx="554567" cy="503343"/>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31" name="Rectangle 30"/>
          <p:cNvSpPr/>
          <p:nvPr/>
        </p:nvSpPr>
        <p:spPr bwMode="auto">
          <a:xfrm>
            <a:off x="5407447" y="3745599"/>
            <a:ext cx="950312" cy="503343"/>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40" name="Rectangle 39"/>
          <p:cNvSpPr/>
          <p:nvPr/>
        </p:nvSpPr>
        <p:spPr bwMode="auto">
          <a:xfrm>
            <a:off x="5599990" y="2970159"/>
            <a:ext cx="554567" cy="503343"/>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grpSp>
        <p:nvGrpSpPr>
          <p:cNvPr id="5" name="Group 4">
            <a:extLst>
              <a:ext uri="{FF2B5EF4-FFF2-40B4-BE49-F238E27FC236}">
                <a16:creationId xmlns:a16="http://schemas.microsoft.com/office/drawing/2014/main" id="{420E0B99-EED1-5A0E-1644-5B26146A03B9}"/>
              </a:ext>
            </a:extLst>
          </p:cNvPr>
          <p:cNvGrpSpPr/>
          <p:nvPr/>
        </p:nvGrpSpPr>
        <p:grpSpPr>
          <a:xfrm>
            <a:off x="381000" y="645407"/>
            <a:ext cx="7983752" cy="4086187"/>
            <a:chOff x="1635749" y="2282878"/>
            <a:chExt cx="6009672" cy="2411623"/>
          </a:xfrm>
        </p:grpSpPr>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backgroundRemoval t="0" b="100000" l="267" r="100000">
                          <a14:foregroundMark x1="7124" y1="73333" x2="9083" y2="73333"/>
                          <a14:foregroundMark x1="25735" y1="69905" x2="28851" y2="72571"/>
                          <a14:foregroundMark x1="46661" y1="71619" x2="48353" y2="72571"/>
                          <a14:foregroundMark x1="69101" y1="73333" x2="72930" y2="75810"/>
                          <a14:foregroundMark x1="94212" y1="72571" x2="94212" y2="75048"/>
                          <a14:foregroundMark x1="94479" y1="65333" x2="94479" y2="65333"/>
                          <a14:foregroundMark x1="81478" y1="38476" x2="81478" y2="38476"/>
                          <a14:foregroundMark x1="75690" y1="44762" x2="75690" y2="44762"/>
                          <a14:foregroundMark x1="71416" y1="47619" x2="74087" y2="48762"/>
                          <a14:foregroundMark x1="76670" y1="48762" x2="82012" y2="47238"/>
                          <a14:foregroundMark x1="84506" y1="34286" x2="84595" y2="40190"/>
                          <a14:foregroundMark x1="81834" y1="21905" x2="82458" y2="29333"/>
                          <a14:foregroundMark x1="75423" y1="15238" x2="80855" y2="20762"/>
                          <a14:foregroundMark x1="73909" y1="9143" x2="77560" y2="15429"/>
                          <a14:foregroundMark x1="74087" y1="9524" x2="70080" y2="8190"/>
                          <a14:foregroundMark x1="71149" y1="8190" x2="66162" y2="11619"/>
                          <a14:foregroundMark x1="66340" y1="12762" x2="62867" y2="19048"/>
                          <a14:foregroundMark x1="62333" y1="19048" x2="60196" y2="28571"/>
                          <a14:foregroundMark x1="59751" y1="31810" x2="59038" y2="37714"/>
                          <a14:foregroundMark x1="59394" y1="42667" x2="61175" y2="45905"/>
                          <a14:foregroundMark x1="65361" y1="79810" x2="65361" y2="79810"/>
                          <a14:foregroundMark x1="95993" y1="70286" x2="95993" y2="70286"/>
                        </a14:backgroundRemoval>
                      </a14:imgEffect>
                    </a14:imgLayer>
                  </a14:imgProps>
                </a:ext>
              </a:extLst>
            </a:blip>
            <a:stretch>
              <a:fillRect/>
            </a:stretch>
          </p:blipFill>
          <p:spPr>
            <a:xfrm>
              <a:off x="2171699" y="2282878"/>
              <a:ext cx="5144136" cy="2404872"/>
            </a:xfrm>
            <a:prstGeom prst="rect">
              <a:avLst/>
            </a:prstGeom>
          </p:spPr>
        </p:pic>
        <p:grpSp>
          <p:nvGrpSpPr>
            <p:cNvPr id="4" name="Group 3">
              <a:extLst>
                <a:ext uri="{FF2B5EF4-FFF2-40B4-BE49-F238E27FC236}">
                  <a16:creationId xmlns:a16="http://schemas.microsoft.com/office/drawing/2014/main" id="{87BEA550-B4EE-8BE1-6A68-A16E074DC36D}"/>
                </a:ext>
              </a:extLst>
            </p:cNvPr>
            <p:cNvGrpSpPr/>
            <p:nvPr/>
          </p:nvGrpSpPr>
          <p:grpSpPr>
            <a:xfrm>
              <a:off x="1635749" y="3473502"/>
              <a:ext cx="6009672" cy="1220999"/>
              <a:chOff x="1635749" y="3473502"/>
              <a:chExt cx="6009672" cy="1220999"/>
            </a:xfrm>
          </p:grpSpPr>
          <p:sp>
            <p:nvSpPr>
              <p:cNvPr id="24" name="TextBox 23"/>
              <p:cNvSpPr txBox="1"/>
              <p:nvPr/>
            </p:nvSpPr>
            <p:spPr>
              <a:xfrm>
                <a:off x="1635749" y="4219095"/>
                <a:ext cx="1371600" cy="236141"/>
              </a:xfrm>
              <a:prstGeom prst="rect">
                <a:avLst/>
              </a:prstGeom>
              <a:noFill/>
            </p:spPr>
            <p:txBody>
              <a:bodyPr wrap="square" rtlCol="0">
                <a:spAutoFit/>
              </a:bodyPr>
              <a:lstStyle/>
              <a:p>
                <a:pPr algn="ctr"/>
                <a:r>
                  <a:rPr lang="en-US" sz="1000" dirty="0">
                    <a:solidFill>
                      <a:schemeClr val="bg1"/>
                    </a:solidFill>
                  </a:rPr>
                  <a:t>User clicks malicious </a:t>
                </a:r>
              </a:p>
              <a:p>
                <a:pPr algn="ctr"/>
                <a:r>
                  <a:rPr lang="en-US" sz="1000" dirty="0">
                    <a:solidFill>
                      <a:schemeClr val="bg1"/>
                    </a:solidFill>
                  </a:rPr>
                  <a:t>website link</a:t>
                </a:r>
              </a:p>
            </p:txBody>
          </p:sp>
          <p:sp>
            <p:nvSpPr>
              <p:cNvPr id="25" name="TextBox 24"/>
              <p:cNvSpPr txBox="1"/>
              <p:nvPr/>
            </p:nvSpPr>
            <p:spPr>
              <a:xfrm>
                <a:off x="2851789" y="4276714"/>
                <a:ext cx="1152327" cy="326964"/>
              </a:xfrm>
              <a:prstGeom prst="rect">
                <a:avLst/>
              </a:prstGeom>
              <a:noFill/>
            </p:spPr>
            <p:txBody>
              <a:bodyPr wrap="square" rtlCol="0">
                <a:spAutoFit/>
              </a:bodyPr>
              <a:lstStyle/>
              <a:p>
                <a:pPr algn="ctr"/>
                <a:r>
                  <a:rPr lang="en-US" sz="1000" dirty="0">
                    <a:solidFill>
                      <a:schemeClr val="bg1"/>
                    </a:solidFill>
                    <a:effectLst>
                      <a:outerShdw blurRad="38100" dist="38100" dir="2700000" algn="tl">
                        <a:srgbClr val="000000">
                          <a:alpha val="43137"/>
                        </a:srgbClr>
                      </a:outerShdw>
                    </a:effectLst>
                  </a:rPr>
                  <a:t>Website exploits a Flash/Java/Windows</a:t>
                </a:r>
              </a:p>
              <a:p>
                <a:pPr algn="ctr"/>
                <a:r>
                  <a:rPr lang="en-US" sz="1000" dirty="0">
                    <a:solidFill>
                      <a:schemeClr val="bg1"/>
                    </a:solidFill>
                    <a:effectLst>
                      <a:outerShdw blurRad="38100" dist="38100" dir="2700000" algn="tl">
                        <a:srgbClr val="000000">
                          <a:alpha val="43137"/>
                        </a:srgbClr>
                      </a:outerShdw>
                    </a:effectLst>
                  </a:rPr>
                  <a:t>vulnerability</a:t>
                </a:r>
              </a:p>
            </p:txBody>
          </p:sp>
          <p:sp>
            <p:nvSpPr>
              <p:cNvPr id="26" name="TextBox 25"/>
              <p:cNvSpPr txBox="1"/>
              <p:nvPr/>
            </p:nvSpPr>
            <p:spPr>
              <a:xfrm>
                <a:off x="4037416" y="4276714"/>
                <a:ext cx="1026610" cy="417787"/>
              </a:xfrm>
              <a:prstGeom prst="rect">
                <a:avLst/>
              </a:prstGeom>
              <a:noFill/>
            </p:spPr>
            <p:txBody>
              <a:bodyPr wrap="square" rtlCol="0">
                <a:spAutoFit/>
              </a:bodyPr>
              <a:lstStyle/>
              <a:p>
                <a:pPr algn="ctr"/>
                <a:r>
                  <a:rPr lang="en-US" sz="1000" dirty="0">
                    <a:solidFill>
                      <a:schemeClr val="bg1"/>
                    </a:solidFill>
                  </a:rPr>
                  <a:t>Launches PowerShell and downloads payload RAM</a:t>
                </a:r>
              </a:p>
            </p:txBody>
          </p:sp>
          <p:sp>
            <p:nvSpPr>
              <p:cNvPr id="27" name="TextBox 26"/>
              <p:cNvSpPr txBox="1"/>
              <p:nvPr/>
            </p:nvSpPr>
            <p:spPr>
              <a:xfrm>
                <a:off x="5191474" y="4269685"/>
                <a:ext cx="1371600" cy="417787"/>
              </a:xfrm>
              <a:prstGeom prst="rect">
                <a:avLst/>
              </a:prstGeom>
              <a:noFill/>
            </p:spPr>
            <p:txBody>
              <a:bodyPr wrap="square" rtlCol="0">
                <a:spAutoFit/>
              </a:bodyPr>
              <a:lstStyle/>
              <a:p>
                <a:pPr algn="ctr"/>
                <a:r>
                  <a:rPr lang="en-US" sz="1000" dirty="0">
                    <a:solidFill>
                      <a:schemeClr val="bg1"/>
                    </a:solidFill>
                  </a:rPr>
                  <a:t>Runs PowerShell scripts and executables in memory exfiltrates data, damages files </a:t>
                </a:r>
              </a:p>
            </p:txBody>
          </p:sp>
          <p:sp>
            <p:nvSpPr>
              <p:cNvPr id="28" name="TextBox 27"/>
              <p:cNvSpPr txBox="1"/>
              <p:nvPr/>
            </p:nvSpPr>
            <p:spPr>
              <a:xfrm>
                <a:off x="6528173" y="4262934"/>
                <a:ext cx="1117248" cy="236141"/>
              </a:xfrm>
              <a:prstGeom prst="rect">
                <a:avLst/>
              </a:prstGeom>
              <a:noFill/>
            </p:spPr>
            <p:txBody>
              <a:bodyPr wrap="square" rtlCol="0">
                <a:spAutoFit/>
              </a:bodyPr>
              <a:lstStyle/>
              <a:p>
                <a:pPr algn="ctr"/>
                <a:r>
                  <a:rPr lang="en-US" sz="1000" dirty="0">
                    <a:solidFill>
                      <a:schemeClr val="bg1"/>
                    </a:solidFill>
                  </a:rPr>
                  <a:t>Adds an auto-start</a:t>
                </a:r>
              </a:p>
              <a:p>
                <a:pPr algn="ctr"/>
                <a:r>
                  <a:rPr lang="en-US" sz="1000" dirty="0">
                    <a:solidFill>
                      <a:schemeClr val="bg1"/>
                    </a:solidFill>
                  </a:rPr>
                  <a:t>to registry</a:t>
                </a:r>
              </a:p>
            </p:txBody>
          </p:sp>
          <p:cxnSp>
            <p:nvCxnSpPr>
              <p:cNvPr id="32" name="Straight Arrow Connector 12"/>
              <p:cNvCxnSpPr>
                <a:stCxn id="13" idx="3"/>
                <a:endCxn id="23" idx="1"/>
              </p:cNvCxnSpPr>
              <p:nvPr/>
            </p:nvCxnSpPr>
            <p:spPr>
              <a:xfrm>
                <a:off x="2881715" y="3997271"/>
                <a:ext cx="427515" cy="0"/>
              </a:xfrm>
              <a:prstGeom prst="straightConnector1">
                <a:avLst/>
              </a:prstGeom>
              <a:ln w="38100">
                <a:solidFill>
                  <a:schemeClr val="tx2">
                    <a:lumMod val="40000"/>
                    <a:lumOff val="60000"/>
                  </a:schemeClr>
                </a:solidFill>
                <a:tailEnd type="triangle"/>
              </a:ln>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33" name="Straight Arrow Connector 12"/>
              <p:cNvCxnSpPr>
                <a:stCxn id="23" idx="3"/>
                <a:endCxn id="29" idx="1"/>
              </p:cNvCxnSpPr>
              <p:nvPr/>
            </p:nvCxnSpPr>
            <p:spPr>
              <a:xfrm>
                <a:off x="3863797" y="3997271"/>
                <a:ext cx="432383" cy="0"/>
              </a:xfrm>
              <a:prstGeom prst="straightConnector1">
                <a:avLst/>
              </a:prstGeom>
              <a:ln w="38100">
                <a:solidFill>
                  <a:schemeClr val="tx2">
                    <a:lumMod val="40000"/>
                    <a:lumOff val="60000"/>
                  </a:schemeClr>
                </a:solidFill>
                <a:tailEnd type="triangle"/>
              </a:ln>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34" name="Straight Arrow Connector 12"/>
              <p:cNvCxnSpPr>
                <a:stCxn id="29" idx="3"/>
                <a:endCxn id="31" idx="1"/>
              </p:cNvCxnSpPr>
              <p:nvPr/>
            </p:nvCxnSpPr>
            <p:spPr>
              <a:xfrm>
                <a:off x="4850747" y="3997271"/>
                <a:ext cx="556700" cy="0"/>
              </a:xfrm>
              <a:prstGeom prst="straightConnector1">
                <a:avLst/>
              </a:prstGeom>
              <a:ln w="38100">
                <a:solidFill>
                  <a:schemeClr val="tx2">
                    <a:lumMod val="40000"/>
                    <a:lumOff val="60000"/>
                  </a:schemeClr>
                </a:solidFill>
                <a:tailEnd type="triangle"/>
              </a:ln>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37" name="Straight Arrow Connector 12"/>
              <p:cNvCxnSpPr>
                <a:stCxn id="31" idx="3"/>
                <a:endCxn id="30" idx="1"/>
              </p:cNvCxnSpPr>
              <p:nvPr/>
            </p:nvCxnSpPr>
            <p:spPr>
              <a:xfrm>
                <a:off x="6357758" y="3997271"/>
                <a:ext cx="394176" cy="3140"/>
              </a:xfrm>
              <a:prstGeom prst="straightConnector1">
                <a:avLst/>
              </a:prstGeom>
              <a:ln w="38100">
                <a:solidFill>
                  <a:schemeClr val="tx2">
                    <a:lumMod val="40000"/>
                    <a:lumOff val="60000"/>
                  </a:schemeClr>
                </a:solidFill>
                <a:tailEnd type="triangle"/>
              </a:ln>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41" name="Straight Arrow Connector 12"/>
              <p:cNvCxnSpPr>
                <a:stCxn id="40" idx="2"/>
                <a:endCxn id="31" idx="0"/>
              </p:cNvCxnSpPr>
              <p:nvPr/>
            </p:nvCxnSpPr>
            <p:spPr>
              <a:xfrm>
                <a:off x="5877274" y="3473502"/>
                <a:ext cx="5329" cy="272097"/>
              </a:xfrm>
              <a:prstGeom prst="straightConnector1">
                <a:avLst/>
              </a:prstGeom>
              <a:ln w="38100">
                <a:solidFill>
                  <a:schemeClr val="tx2">
                    <a:lumMod val="40000"/>
                    <a:lumOff val="60000"/>
                  </a:schemeClr>
                </a:solidFill>
                <a:tailEnd type="triangle"/>
              </a:ln>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74635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FEBAF4-E876-411B-BEC2-B82F7448097D}"/>
              </a:ext>
            </a:extLst>
          </p:cNvPr>
          <p:cNvSpPr>
            <a:spLocks noGrp="1"/>
          </p:cNvSpPr>
          <p:nvPr>
            <p:ph sz="half" idx="1"/>
          </p:nvPr>
        </p:nvSpPr>
        <p:spPr/>
        <p:txBody>
          <a:bodyPr/>
          <a:lstStyle/>
          <a:p>
            <a:r>
              <a:rPr lang="en-US" dirty="0">
                <a:solidFill>
                  <a:schemeClr val="bg1"/>
                </a:solidFill>
              </a:rPr>
              <a:t>1.5 </a:t>
            </a:r>
            <a:r>
              <a:rPr lang="en-GB" dirty="0">
                <a:solidFill>
                  <a:schemeClr val="bg1"/>
                </a:solidFill>
              </a:rPr>
              <a:t>Explain different threat actors, vectors and intelligence sources</a:t>
            </a:r>
          </a:p>
          <a:p>
            <a:r>
              <a:rPr lang="en-GB" dirty="0">
                <a:solidFill>
                  <a:schemeClr val="bg1"/>
                </a:solidFill>
              </a:rPr>
              <a:t>1.1 Compare and contrast different types of social engineering techniques</a:t>
            </a:r>
          </a:p>
          <a:p>
            <a:r>
              <a:rPr lang="en-US" dirty="0">
                <a:solidFill>
                  <a:schemeClr val="bg1"/>
                </a:solidFill>
              </a:rPr>
              <a:t>1.2 </a:t>
            </a:r>
            <a:r>
              <a:rPr lang="en-GB" dirty="0">
                <a:solidFill>
                  <a:schemeClr val="bg1"/>
                </a:solidFill>
              </a:rPr>
              <a:t>Given a scenario, </a:t>
            </a:r>
            <a:r>
              <a:rPr lang="en-US" dirty="0">
                <a:solidFill>
                  <a:schemeClr val="bg1"/>
                </a:solidFill>
              </a:rPr>
              <a:t>analyze</a:t>
            </a:r>
            <a:r>
              <a:rPr lang="en-GB" dirty="0">
                <a:solidFill>
                  <a:schemeClr val="bg1"/>
                </a:solidFill>
              </a:rPr>
              <a:t> potential indicators to determine the type of attack</a:t>
            </a:r>
          </a:p>
          <a:p>
            <a:pPr marL="0" indent="0">
              <a:buNone/>
            </a:pPr>
            <a:r>
              <a:rPr lang="en-GB" dirty="0">
                <a:solidFill>
                  <a:schemeClr val="bg1"/>
                </a:solidFill>
              </a:rPr>
              <a:t> </a:t>
            </a:r>
            <a:endParaRPr lang="en-US" dirty="0">
              <a:solidFill>
                <a:schemeClr val="bg1"/>
              </a:solidFill>
            </a:endParaRPr>
          </a:p>
          <a:p>
            <a:endParaRPr lang="en-GB" dirty="0">
              <a:solidFill>
                <a:schemeClr val="bg1"/>
              </a:solidFill>
            </a:endParaRPr>
          </a:p>
        </p:txBody>
      </p:sp>
      <p:sp>
        <p:nvSpPr>
          <p:cNvPr id="5" name="Title 4">
            <a:extLst>
              <a:ext uri="{FF2B5EF4-FFF2-40B4-BE49-F238E27FC236}">
                <a16:creationId xmlns:a16="http://schemas.microsoft.com/office/drawing/2014/main" id="{D1C3B236-0048-47F2-B381-053F462255D4}"/>
              </a:ext>
            </a:extLst>
          </p:cNvPr>
          <p:cNvSpPr>
            <a:spLocks noGrp="1"/>
          </p:cNvSpPr>
          <p:nvPr>
            <p:ph type="title"/>
          </p:nvPr>
        </p:nvSpPr>
        <p:spPr/>
        <p:txBody>
          <a:bodyPr/>
          <a:lstStyle/>
          <a:p>
            <a:r>
              <a:rPr lang="en-US" sz="2000" dirty="0"/>
              <a:t>Objectives</a:t>
            </a:r>
            <a:endParaRPr lang="en-US" dirty="0"/>
          </a:p>
        </p:txBody>
      </p:sp>
      <p:sp>
        <p:nvSpPr>
          <p:cNvPr id="4" name="Slide Number Placeholder 3">
            <a:extLst>
              <a:ext uri="{FF2B5EF4-FFF2-40B4-BE49-F238E27FC236}">
                <a16:creationId xmlns:a16="http://schemas.microsoft.com/office/drawing/2014/main" id="{AFECC5A5-65FA-4BA4-B0A5-7BE2E8465BED}"/>
              </a:ext>
            </a:extLst>
          </p:cNvPr>
          <p:cNvSpPr>
            <a:spLocks noGrp="1"/>
          </p:cNvSpPr>
          <p:nvPr>
            <p:ph type="sldNum" sz="quarter" idx="4"/>
          </p:nvPr>
        </p:nvSpPr>
        <p:spPr/>
        <p:txBody>
          <a:bodyPr/>
          <a:lstStyle/>
          <a:p>
            <a:fld id="{B7CF8A19-3A9E-4ABC-B336-2FDDE321C72D}" type="slidenum">
              <a:rPr lang="en-US" smtClean="0"/>
              <a:pPr/>
              <a:t>3</a:t>
            </a:fld>
            <a:endParaRPr lang="en-US"/>
          </a:p>
        </p:txBody>
      </p:sp>
    </p:spTree>
    <p:extLst>
      <p:ext uri="{BB962C8B-B14F-4D97-AF65-F5344CB8AC3E}">
        <p14:creationId xmlns:p14="http://schemas.microsoft.com/office/powerpoint/2010/main" val="29807456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3"/>
          <p:cNvSpPr>
            <a:spLocks noGrp="1" noChangeArrowheads="1"/>
          </p:cNvSpPr>
          <p:nvPr>
            <p:ph sz="half" idx="1"/>
          </p:nvPr>
        </p:nvSpPr>
        <p:spPr/>
        <p:txBody>
          <a:bodyPr>
            <a:normAutofit lnSpcReduction="10000"/>
          </a:bodyPr>
          <a:lstStyle/>
          <a:p>
            <a:r>
              <a:rPr lang="en-US" sz="1400" b="0" dirty="0"/>
              <a:t>Fileless malware</a:t>
            </a:r>
          </a:p>
          <a:p>
            <a:pPr lvl="1"/>
            <a:r>
              <a:rPr lang="en-US" sz="1400" b="0" noProof="0" dirty="0"/>
              <a:t>Exploiting remote execution and memory residence to deliver payloads</a:t>
            </a:r>
          </a:p>
          <a:p>
            <a:pPr lvl="1"/>
            <a:r>
              <a:rPr lang="en-US" sz="1400" b="0" dirty="0"/>
              <a:t>May run from an initial script or Trojan</a:t>
            </a:r>
          </a:p>
          <a:p>
            <a:pPr lvl="1"/>
            <a:r>
              <a:rPr lang="en-US" sz="1400" b="0" dirty="0"/>
              <a:t>Persistence via the registry</a:t>
            </a:r>
          </a:p>
          <a:p>
            <a:pPr lvl="1"/>
            <a:r>
              <a:rPr lang="en-US" sz="1400" b="0" noProof="0" dirty="0"/>
              <a:t>Use of shellcode to create backdoors and download additional tools</a:t>
            </a:r>
          </a:p>
          <a:p>
            <a:pPr lvl="1"/>
            <a:r>
              <a:rPr lang="en-US" sz="1400" b="0" dirty="0"/>
              <a:t>“Living off the land” exploitation of built-in scripting tools</a:t>
            </a:r>
          </a:p>
          <a:p>
            <a:r>
              <a:rPr lang="en-GB" sz="1400" b="0" dirty="0"/>
              <a:t>Advanced persistent threat (APT)/advanced volatile threat (AVT)/Low observable characteristics (LOC)</a:t>
            </a:r>
          </a:p>
          <a:p>
            <a:pPr lvl="1"/>
            <a:r>
              <a:rPr lang="en-US" sz="1400" b="0" dirty="0"/>
              <a:t>Terms used to describe this general class of modern fileless/live off the land malware</a:t>
            </a:r>
          </a:p>
          <a:p>
            <a:pPr lvl="1"/>
            <a:r>
              <a:rPr lang="en-US" sz="1400" b="0" dirty="0"/>
              <a:t>The exact classification is less important than the realization that adversaries can use any variety of coding tricks to effect intrusions and that their tactics, techniques, and procedures to evade detection are continually evolving</a:t>
            </a:r>
          </a:p>
          <a:p>
            <a:pPr lvl="1"/>
            <a:endParaRPr lang="en-US" sz="1400" b="0" dirty="0"/>
          </a:p>
          <a:p>
            <a:r>
              <a:rPr lang="en-GB" sz="1400" b="0" noProof="0" dirty="0">
                <a:solidFill>
                  <a:schemeClr val="bg1"/>
                </a:solidFill>
              </a:rPr>
              <a:t>	</a:t>
            </a:r>
            <a:endParaRPr lang="en-US" sz="1400" b="0" noProof="0" dirty="0">
              <a:solidFill>
                <a:schemeClr val="bg1"/>
              </a:solidFill>
            </a:endParaRPr>
          </a:p>
        </p:txBody>
      </p:sp>
      <p:sp>
        <p:nvSpPr>
          <p:cNvPr id="15362" name="Rectangle 2"/>
          <p:cNvSpPr>
            <a:spLocks noGrp="1" noChangeArrowheads="1"/>
          </p:cNvSpPr>
          <p:nvPr>
            <p:ph type="title"/>
          </p:nvPr>
        </p:nvSpPr>
        <p:spPr/>
        <p:txBody>
          <a:bodyPr/>
          <a:lstStyle/>
          <a:p>
            <a:r>
              <a:rPr lang="en-US" noProof="0" dirty="0"/>
              <a:t>Computer Worms and Fileless Malware</a:t>
            </a:r>
          </a:p>
        </p:txBody>
      </p:sp>
      <p:sp>
        <p:nvSpPr>
          <p:cNvPr id="3" name="Slide Number Placeholder 2">
            <a:extLst>
              <a:ext uri="{FF2B5EF4-FFF2-40B4-BE49-F238E27FC236}">
                <a16:creationId xmlns:a16="http://schemas.microsoft.com/office/drawing/2014/main" id="{37C24432-2B43-4B04-9B52-F5C2D5EE3942}"/>
              </a:ext>
            </a:extLst>
          </p:cNvPr>
          <p:cNvSpPr>
            <a:spLocks noGrp="1"/>
          </p:cNvSpPr>
          <p:nvPr>
            <p:ph type="sldNum" sz="quarter" idx="4"/>
          </p:nvPr>
        </p:nvSpPr>
        <p:spPr>
          <a:xfrm>
            <a:off x="7988300" y="4906537"/>
            <a:ext cx="789940" cy="215532"/>
          </a:xfrm>
        </p:spPr>
        <p:txBody>
          <a:bodyPr/>
          <a:lstStyle/>
          <a:p>
            <a:pPr marL="0" marR="0" lvl="0" indent="0" algn="r" defTabSz="457200" rtl="0" eaLnBrk="0" fontAlgn="auto" latinLnBrk="0" hangingPunct="0">
              <a:lnSpc>
                <a:spcPct val="100000"/>
              </a:lnSpc>
              <a:spcBef>
                <a:spcPts val="0"/>
              </a:spcBef>
              <a:spcAft>
                <a:spcPts val="0"/>
              </a:spcAft>
              <a:buClrTx/>
              <a:buSzTx/>
              <a:buFontTx/>
              <a:buNone/>
              <a:tabLst/>
              <a:defRPr/>
            </a:pPr>
            <a:fld id="{B7CF8A19-3A9E-4ABC-B336-2FDDE321C72D}" type="slidenum">
              <a:rPr kumimoji="0" lang="en-US" sz="750" b="0" i="0" u="none" strike="noStrike" kern="1200" cap="none" spc="0" normalizeH="0" baseline="0" noProof="0" smtClean="0">
                <a:ln>
                  <a:noFill/>
                </a:ln>
                <a:effectLst/>
                <a:uLnTx/>
                <a:uFillTx/>
                <a:latin typeface="Calibri" panose="020F0502020204030204" pitchFamily="34" charset="0"/>
                <a:ea typeface="+mn-ea"/>
                <a:cs typeface="Calibri" panose="020F0502020204030204" pitchFamily="34" charset="0"/>
              </a:rPr>
              <a:pPr marL="0" marR="0" lvl="0" indent="0" algn="r" defTabSz="457200" rtl="0" eaLnBrk="0" fontAlgn="auto" latinLnBrk="0" hangingPunct="0">
                <a:lnSpc>
                  <a:spcPct val="100000"/>
                </a:lnSpc>
                <a:spcBef>
                  <a:spcPts val="0"/>
                </a:spcBef>
                <a:spcAft>
                  <a:spcPts val="0"/>
                </a:spcAft>
                <a:buClrTx/>
                <a:buSzTx/>
                <a:buFontTx/>
                <a:buNone/>
                <a:tabLst/>
                <a:defRPr/>
              </a:pPr>
              <a:t>30</a:t>
            </a:fld>
            <a:endParaRPr kumimoji="0" lang="en-US" sz="750" b="0" i="0" u="none" strike="noStrike" kern="1200" cap="none" spc="0" normalizeH="0" baseline="0" noProof="0">
              <a:ln>
                <a:noFill/>
              </a:ln>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39838941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b="1" i="1" dirty="0">
                <a:latin typeface="Calibri" panose="020F0502020204030204" pitchFamily="34" charset="0"/>
                <a:cs typeface="Calibri" panose="020F0502020204030204" pitchFamily="34" charset="0"/>
              </a:rPr>
              <a:t>Worms</a:t>
            </a:r>
          </a:p>
          <a:p>
            <a:pPr lvl="1"/>
            <a:r>
              <a:rPr lang="en-US" sz="1450" b="0" dirty="0"/>
              <a:t>Self-replicating type of malware that enter networks by exploiting vulnerabilities, moving quickly from one computer to another  consuming bandwidth and crashing processes</a:t>
            </a:r>
          </a:p>
          <a:p>
            <a:pPr lvl="1"/>
            <a:r>
              <a:rPr lang="en-US" sz="1450" b="0" dirty="0"/>
              <a:t>No human intervention required</a:t>
            </a:r>
          </a:p>
          <a:p>
            <a:pPr lvl="1"/>
            <a:r>
              <a:rPr lang="en-US" sz="1450" b="0" dirty="0"/>
              <a:t>Ports 135, 445, and 5000 are vulnerable to worms</a:t>
            </a:r>
          </a:p>
          <a:p>
            <a:pPr lvl="1"/>
            <a:r>
              <a:rPr lang="en-US" sz="1450" b="0" dirty="0"/>
              <a:t>Typical symptoms of a computer worm:</a:t>
            </a:r>
          </a:p>
          <a:p>
            <a:pPr lvl="2"/>
            <a:r>
              <a:rPr lang="en-US" sz="1300" b="0" dirty="0"/>
              <a:t>Slow computer performance</a:t>
            </a:r>
          </a:p>
          <a:p>
            <a:pPr lvl="2"/>
            <a:r>
              <a:rPr lang="en-US" sz="1300" b="0" dirty="0"/>
              <a:t>Freezing/crashing</a:t>
            </a:r>
          </a:p>
          <a:p>
            <a:pPr lvl="2"/>
            <a:r>
              <a:rPr lang="en-US" sz="1300" b="0" dirty="0"/>
              <a:t>Programs opening and running automatically</a:t>
            </a:r>
          </a:p>
          <a:p>
            <a:pPr lvl="2"/>
            <a:r>
              <a:rPr lang="en-US" sz="1300" b="0" dirty="0"/>
              <a:t>Irregular web browser performance</a:t>
            </a:r>
          </a:p>
          <a:p>
            <a:pPr lvl="2"/>
            <a:r>
              <a:rPr lang="en-US" sz="1300" b="0" dirty="0"/>
              <a:t>Unusual computer behavior (messages, images, sounds, </a:t>
            </a:r>
            <a:r>
              <a:rPr lang="en-US" sz="1300" b="0" dirty="0" err="1"/>
              <a:t>etc</a:t>
            </a:r>
            <a:r>
              <a:rPr lang="en-US" sz="1300" b="0" dirty="0"/>
              <a:t>)</a:t>
            </a:r>
          </a:p>
          <a:p>
            <a:pPr lvl="2"/>
            <a:r>
              <a:rPr lang="en-US" sz="1300" b="0" dirty="0"/>
              <a:t>Missing/modified files</a:t>
            </a:r>
          </a:p>
          <a:p>
            <a:pPr lvl="2"/>
            <a:r>
              <a:rPr lang="en-US" sz="1300" b="0" dirty="0"/>
              <a:t>Emails sent to contacts without the user’s knowledge</a:t>
            </a:r>
          </a:p>
        </p:txBody>
      </p:sp>
      <p:sp>
        <p:nvSpPr>
          <p:cNvPr id="7" name="Title 6"/>
          <p:cNvSpPr>
            <a:spLocks noGrp="1"/>
          </p:cNvSpPr>
          <p:nvPr>
            <p:ph type="title"/>
          </p:nvPr>
        </p:nvSpPr>
        <p:spPr>
          <a:xfrm>
            <a:off x="2184094" y="57150"/>
            <a:ext cx="5542586" cy="742950"/>
          </a:xfrm>
          <a:prstGeom prst="rect">
            <a:avLst/>
          </a:prstGeom>
        </p:spPr>
        <p:txBody>
          <a:bodyPr/>
          <a:lstStyle/>
          <a:p>
            <a:r>
              <a:rPr lang="en-US" dirty="0"/>
              <a:t>1.2 Given a scenario, analyze potential indicators to determine the type of attack</a:t>
            </a:r>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31</a:t>
            </a:fld>
            <a:endParaRPr lang="en-US" altLang="en-US" dirty="0"/>
          </a:p>
        </p:txBody>
      </p:sp>
    </p:spTree>
    <p:extLst>
      <p:ext uri="{BB962C8B-B14F-4D97-AF65-F5344CB8AC3E}">
        <p14:creationId xmlns:p14="http://schemas.microsoft.com/office/powerpoint/2010/main" val="4595614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lvl="2"/>
            <a:r>
              <a:rPr lang="en-US" b="0" dirty="0"/>
              <a:t>Email worms </a:t>
            </a:r>
          </a:p>
          <a:p>
            <a:pPr lvl="3"/>
            <a:r>
              <a:rPr lang="en-US" sz="1300" b="0" dirty="0"/>
              <a:t>Borrow your computer’s email client and send emails to everyone in your contact list</a:t>
            </a:r>
          </a:p>
          <a:p>
            <a:pPr lvl="4"/>
            <a:r>
              <a:rPr lang="en-US" sz="1300" b="0" dirty="0"/>
              <a:t>Messages will spread the worm to your contacts, then onto their contacts and so on, potentially letting the worm spread exponentially</a:t>
            </a:r>
          </a:p>
          <a:p>
            <a:pPr lvl="4"/>
            <a:r>
              <a:rPr lang="en-US" sz="1300" b="0" dirty="0"/>
              <a:t>Some of these emails will include attachments that when downloaded, execute and install the worm on the recipient’s computer</a:t>
            </a:r>
          </a:p>
          <a:p>
            <a:pPr lvl="2">
              <a:buClr>
                <a:srgbClr val="17406D">
                  <a:lumMod val="40000"/>
                  <a:lumOff val="60000"/>
                </a:srgbClr>
              </a:buClr>
            </a:pPr>
            <a:r>
              <a:rPr lang="en-US" b="0" dirty="0">
                <a:solidFill>
                  <a:prstClr val="white"/>
                </a:solidFill>
              </a:rPr>
              <a:t>Internet worms (or network worms) </a:t>
            </a:r>
          </a:p>
          <a:p>
            <a:pPr lvl="3">
              <a:buClr>
                <a:srgbClr val="17406D">
                  <a:lumMod val="40000"/>
                  <a:lumOff val="60000"/>
                </a:srgbClr>
              </a:buClr>
            </a:pPr>
            <a:r>
              <a:rPr lang="en-US" sz="1300" b="0" dirty="0">
                <a:solidFill>
                  <a:prstClr val="white"/>
                </a:solidFill>
              </a:rPr>
              <a:t>All spread by exploiting some sort of human behavior</a:t>
            </a:r>
          </a:p>
          <a:p>
            <a:pPr lvl="4">
              <a:buClr>
                <a:srgbClr val="17406D">
                  <a:lumMod val="40000"/>
                  <a:lumOff val="60000"/>
                </a:srgbClr>
              </a:buClr>
            </a:pPr>
            <a:r>
              <a:rPr lang="en-US" sz="1300" b="0" dirty="0">
                <a:solidFill>
                  <a:prstClr val="white"/>
                </a:solidFill>
              </a:rPr>
              <a:t>Internet worms don’t interact with their victims at all</a:t>
            </a:r>
          </a:p>
          <a:p>
            <a:pPr lvl="4">
              <a:buClr>
                <a:srgbClr val="17406D">
                  <a:lumMod val="40000"/>
                  <a:lumOff val="60000"/>
                </a:srgbClr>
              </a:buClr>
            </a:pPr>
            <a:r>
              <a:rPr lang="en-US" sz="1300" b="0" dirty="0">
                <a:solidFill>
                  <a:prstClr val="white"/>
                </a:solidFill>
              </a:rPr>
              <a:t>Hackers use to target specific vulnerabilities in a given OS such as weak passwords</a:t>
            </a:r>
          </a:p>
          <a:p>
            <a:pPr lvl="4">
              <a:buClr>
                <a:srgbClr val="17406D">
                  <a:lumMod val="40000"/>
                  <a:lumOff val="60000"/>
                </a:srgbClr>
              </a:buClr>
            </a:pPr>
            <a:r>
              <a:rPr lang="en-US" sz="1300" b="0" dirty="0">
                <a:solidFill>
                  <a:prstClr val="white"/>
                </a:solidFill>
              </a:rPr>
              <a:t>From the infected computer, the network worm scans the internet or a local area network (LAN) for other computers with the same security weakness </a:t>
            </a:r>
          </a:p>
          <a:p>
            <a:pPr lvl="4">
              <a:buClr>
                <a:srgbClr val="17406D">
                  <a:lumMod val="40000"/>
                  <a:lumOff val="60000"/>
                </a:srgbClr>
              </a:buClr>
            </a:pPr>
            <a:r>
              <a:rPr lang="en-US" sz="1300" b="0" dirty="0">
                <a:solidFill>
                  <a:prstClr val="white"/>
                </a:solidFill>
              </a:rPr>
              <a:t>Then spreads to those machines</a:t>
            </a:r>
          </a:p>
          <a:p>
            <a:pPr marL="617220" lvl="4" indent="0">
              <a:buNone/>
            </a:pPr>
            <a:endParaRPr lang="en-US" sz="1200" b="0" dirty="0"/>
          </a:p>
        </p:txBody>
      </p:sp>
      <p:sp>
        <p:nvSpPr>
          <p:cNvPr id="7" name="Title 6"/>
          <p:cNvSpPr>
            <a:spLocks noGrp="1"/>
          </p:cNvSpPr>
          <p:nvPr>
            <p:ph type="title"/>
          </p:nvPr>
        </p:nvSpPr>
        <p:spPr>
          <a:xfrm>
            <a:off x="2184094" y="57150"/>
            <a:ext cx="5542586" cy="742950"/>
          </a:xfrm>
          <a:prstGeom prst="rect">
            <a:avLst/>
          </a:prstGeom>
        </p:spPr>
        <p:txBody>
          <a:bodyPr/>
          <a:lstStyle/>
          <a:p>
            <a:r>
              <a:rPr lang="en-US"/>
              <a:t>1.2 Given a scenario, analyze potential indicators to determine the type of attack</a:t>
            </a:r>
            <a:endParaRPr lang="en-US" dirty="0"/>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32</a:t>
            </a:fld>
            <a:endParaRPr lang="en-US" altLang="en-US" dirty="0"/>
          </a:p>
        </p:txBody>
      </p:sp>
    </p:spTree>
    <p:extLst>
      <p:ext uri="{BB962C8B-B14F-4D97-AF65-F5344CB8AC3E}">
        <p14:creationId xmlns:p14="http://schemas.microsoft.com/office/powerpoint/2010/main" val="26185963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184094" y="57150"/>
            <a:ext cx="5542586" cy="742950"/>
          </a:xfrm>
          <a:prstGeom prst="rect">
            <a:avLst/>
          </a:prstGeom>
        </p:spPr>
        <p:txBody>
          <a:bodyPr/>
          <a:lstStyle/>
          <a:p>
            <a:r>
              <a:rPr lang="en-US" dirty="0"/>
              <a:t>1.2 Given a scenario, analyze potential indicators to determine the type of attack</a:t>
            </a:r>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33</a:t>
            </a:fld>
            <a:endParaRPr lang="en-US" altLang="en-US" dirty="0"/>
          </a:p>
        </p:txBody>
      </p:sp>
      <p:sp>
        <p:nvSpPr>
          <p:cNvPr id="5" name="Content Placeholder 1"/>
          <p:cNvSpPr>
            <a:spLocks noGrp="1"/>
          </p:cNvSpPr>
          <p:nvPr>
            <p:ph sz="half" idx="1"/>
          </p:nvPr>
        </p:nvSpPr>
        <p:spPr/>
        <p:txBody>
          <a:bodyPr/>
          <a:lstStyle/>
          <a:p>
            <a:r>
              <a:rPr lang="en-US" b="1" i="1" dirty="0">
                <a:latin typeface="Calibri" panose="020F0502020204030204" pitchFamily="34" charset="0"/>
                <a:cs typeface="Calibri" panose="020F0502020204030204" pitchFamily="34" charset="0"/>
              </a:rPr>
              <a:t>Malware</a:t>
            </a:r>
          </a:p>
          <a:p>
            <a:pPr lvl="1"/>
            <a:r>
              <a:rPr lang="en-US" b="0" dirty="0"/>
              <a:t>Worms</a:t>
            </a:r>
          </a:p>
          <a:p>
            <a:pPr lvl="2"/>
            <a:r>
              <a:rPr lang="en-US" b="0" dirty="0"/>
              <a:t>Instant messaging worms (IM worms) </a:t>
            </a:r>
          </a:p>
          <a:p>
            <a:pPr lvl="3"/>
            <a:r>
              <a:rPr lang="en-US" b="0" dirty="0"/>
              <a:t>Prefer a more spontaneous approach</a:t>
            </a:r>
          </a:p>
          <a:p>
            <a:pPr lvl="4"/>
            <a:r>
              <a:rPr lang="en-US" b="0" dirty="0"/>
              <a:t>They burrow into a chosen messaging platform such as Skype, Messenger or WhatsApp</a:t>
            </a:r>
          </a:p>
          <a:p>
            <a:pPr lvl="4"/>
            <a:r>
              <a:rPr lang="en-US" b="0" dirty="0"/>
              <a:t>Then shoot a message out to all your contacts</a:t>
            </a:r>
          </a:p>
          <a:p>
            <a:pPr lvl="4"/>
            <a:r>
              <a:rPr lang="en-US" b="0" dirty="0"/>
              <a:t>Message is clickbait and friends are taken to an infected website while the worm passes the message to everyone  on your friend’s contact list</a:t>
            </a:r>
          </a:p>
          <a:p>
            <a:pPr lvl="2"/>
            <a:r>
              <a:rPr lang="en-US" b="0" dirty="0"/>
              <a:t>File-sharing worms </a:t>
            </a:r>
          </a:p>
          <a:p>
            <a:pPr lvl="3"/>
            <a:r>
              <a:rPr lang="en-US" b="0" dirty="0"/>
              <a:t>Easy for hackers to embed worms into high-demand files. </a:t>
            </a:r>
          </a:p>
          <a:p>
            <a:pPr lvl="4"/>
            <a:r>
              <a:rPr lang="en-US" b="0" dirty="0"/>
              <a:t>When you download the infected files, the worm copies itself onto your computer and continues its work</a:t>
            </a:r>
          </a:p>
          <a:p>
            <a:pPr lvl="2"/>
            <a:endParaRPr lang="en-US" dirty="0"/>
          </a:p>
        </p:txBody>
      </p:sp>
    </p:spTree>
    <p:extLst>
      <p:ext uri="{BB962C8B-B14F-4D97-AF65-F5344CB8AC3E}">
        <p14:creationId xmlns:p14="http://schemas.microsoft.com/office/powerpoint/2010/main" val="7023580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81000" y="800101"/>
            <a:ext cx="5542586" cy="1423482"/>
          </a:xfrm>
        </p:spPr>
        <p:txBody>
          <a:bodyPr/>
          <a:lstStyle/>
          <a:p>
            <a:pPr marL="0" lvl="1" indent="0">
              <a:buNone/>
            </a:pPr>
            <a:r>
              <a:rPr lang="en-US" dirty="0"/>
              <a:t>Trojan</a:t>
            </a:r>
          </a:p>
          <a:p>
            <a:pPr lvl="1"/>
            <a:r>
              <a:rPr lang="en-US" b="0" dirty="0"/>
              <a:t>Software that hides other software inside of it</a:t>
            </a:r>
          </a:p>
          <a:p>
            <a:pPr lvl="2"/>
            <a:r>
              <a:rPr lang="en-US" b="0" dirty="0"/>
              <a:t>Known for being embedded in programs that you download</a:t>
            </a:r>
          </a:p>
        </p:txBody>
      </p:sp>
      <p:sp>
        <p:nvSpPr>
          <p:cNvPr id="7" name="Title 6"/>
          <p:cNvSpPr>
            <a:spLocks noGrp="1"/>
          </p:cNvSpPr>
          <p:nvPr>
            <p:ph type="title"/>
          </p:nvPr>
        </p:nvSpPr>
        <p:spPr>
          <a:xfrm>
            <a:off x="2184094" y="57150"/>
            <a:ext cx="5542586" cy="742950"/>
          </a:xfrm>
          <a:prstGeom prst="rect">
            <a:avLst/>
          </a:prstGeom>
        </p:spPr>
        <p:txBody>
          <a:bodyPr/>
          <a:lstStyle/>
          <a:p>
            <a:r>
              <a:rPr lang="en-US"/>
              <a:t>1.2 Given a scenario, analyze potential indicators to determine the type of attack</a:t>
            </a:r>
            <a:endParaRPr lang="en-US" dirty="0"/>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34</a:t>
            </a:fld>
            <a:endParaRPr lang="en-US" altLang="en-US" dirty="0"/>
          </a:p>
        </p:txBody>
      </p:sp>
      <p:pic>
        <p:nvPicPr>
          <p:cNvPr id="29" name="Picture 28"/>
          <p:cNvPicPr>
            <a:picLocks noChangeAspect="1"/>
          </p:cNvPicPr>
          <p:nvPr/>
        </p:nvPicPr>
        <p:blipFill>
          <a:blip r:embed="rId3"/>
          <a:stretch>
            <a:fillRect/>
          </a:stretch>
        </p:blipFill>
        <p:spPr>
          <a:xfrm>
            <a:off x="6754654" y="948690"/>
            <a:ext cx="1543186" cy="1054510"/>
          </a:xfrm>
          <a:prstGeom prst="rect">
            <a:avLst/>
          </a:prstGeom>
        </p:spPr>
      </p:pic>
      <p:sp>
        <p:nvSpPr>
          <p:cNvPr id="3" name="Rectangle 2"/>
          <p:cNvSpPr/>
          <p:nvPr/>
        </p:nvSpPr>
        <p:spPr bwMode="auto">
          <a:xfrm>
            <a:off x="4901863" y="3429001"/>
            <a:ext cx="846281" cy="172856"/>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11" name="Rectangle 10"/>
          <p:cNvSpPr/>
          <p:nvPr/>
        </p:nvSpPr>
        <p:spPr bwMode="auto">
          <a:xfrm>
            <a:off x="6411753" y="3429001"/>
            <a:ext cx="685800" cy="172856"/>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pic>
        <p:nvPicPr>
          <p:cNvPr id="6" name="Picture 5" descr="Graphical user interface, text, application&#10;&#10;Description automatically generated">
            <a:extLst>
              <a:ext uri="{FF2B5EF4-FFF2-40B4-BE49-F238E27FC236}">
                <a16:creationId xmlns:a16="http://schemas.microsoft.com/office/drawing/2014/main" id="{FA35BED3-1590-E047-BBE4-F711DEBBBA77}"/>
              </a:ext>
            </a:extLst>
          </p:cNvPr>
          <p:cNvPicPr>
            <a:picLocks noChangeAspect="1"/>
          </p:cNvPicPr>
          <p:nvPr/>
        </p:nvPicPr>
        <p:blipFill>
          <a:blip r:embed="rId4"/>
          <a:stretch>
            <a:fillRect/>
          </a:stretch>
        </p:blipFill>
        <p:spPr>
          <a:xfrm>
            <a:off x="738157" y="2186053"/>
            <a:ext cx="7667686" cy="1706972"/>
          </a:xfrm>
          <a:prstGeom prst="rect">
            <a:avLst/>
          </a:prstGeom>
        </p:spPr>
      </p:pic>
      <p:sp>
        <p:nvSpPr>
          <p:cNvPr id="8" name="TextBox 7">
            <a:extLst>
              <a:ext uri="{FF2B5EF4-FFF2-40B4-BE49-F238E27FC236}">
                <a16:creationId xmlns:a16="http://schemas.microsoft.com/office/drawing/2014/main" id="{08C7F846-A18D-31B4-127B-B7FD76FE466D}"/>
              </a:ext>
            </a:extLst>
          </p:cNvPr>
          <p:cNvSpPr txBox="1"/>
          <p:nvPr/>
        </p:nvSpPr>
        <p:spPr>
          <a:xfrm>
            <a:off x="4683836" y="3948698"/>
            <a:ext cx="3875964" cy="254360"/>
          </a:xfrm>
          <a:prstGeom prst="rect">
            <a:avLst/>
          </a:prstGeom>
          <a:noFill/>
        </p:spPr>
        <p:txBody>
          <a:bodyPr wrap="square" rtlCol="0">
            <a:spAutoFit/>
          </a:bodyPr>
          <a:lstStyle/>
          <a:p>
            <a:r>
              <a:rPr lang="en-US" sz="1000" i="1" dirty="0">
                <a:solidFill>
                  <a:schemeClr val="bg1"/>
                </a:solidFill>
                <a:latin typeface="Calibri" panose="020F0502020204030204" pitchFamily="34" charset="0"/>
                <a:cs typeface="Calibri" panose="020F0502020204030204" pitchFamily="34" charset="0"/>
              </a:rPr>
              <a:t>https://</a:t>
            </a:r>
            <a:r>
              <a:rPr lang="en-US" sz="1000" i="1" dirty="0" err="1">
                <a:solidFill>
                  <a:schemeClr val="bg1"/>
                </a:solidFill>
                <a:latin typeface="Calibri" panose="020F0502020204030204" pitchFamily="34" charset="0"/>
                <a:cs typeface="Calibri" panose="020F0502020204030204" pitchFamily="34" charset="0"/>
              </a:rPr>
              <a:t>forums.malwarebytes.com</a:t>
            </a:r>
            <a:r>
              <a:rPr lang="en-US" sz="1000" i="1" dirty="0">
                <a:solidFill>
                  <a:schemeClr val="bg1"/>
                </a:solidFill>
                <a:latin typeface="Calibri" panose="020F0502020204030204" pitchFamily="34" charset="0"/>
                <a:cs typeface="Calibri" panose="020F0502020204030204" pitchFamily="34" charset="0"/>
              </a:rPr>
              <a:t>/topic/14290-random-trojan-attack/</a:t>
            </a:r>
          </a:p>
        </p:txBody>
      </p:sp>
    </p:spTree>
    <p:extLst>
      <p:ext uri="{BB962C8B-B14F-4D97-AF65-F5344CB8AC3E}">
        <p14:creationId xmlns:p14="http://schemas.microsoft.com/office/powerpoint/2010/main" val="5271794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1.2 Given a scenario, analyze potential indicators to determine the type of attack</a:t>
            </a:r>
          </a:p>
        </p:txBody>
      </p:sp>
      <p:sp>
        <p:nvSpPr>
          <p:cNvPr id="4" name="Slide Number Placeholder 3"/>
          <p:cNvSpPr>
            <a:spLocks noGrp="1"/>
          </p:cNvSpPr>
          <p:nvPr>
            <p:ph type="sldNum" sz="quarter" idx="4294967295"/>
          </p:nvPr>
        </p:nvSpPr>
        <p:spPr>
          <a:xfrm>
            <a:off x="8140036" y="4857750"/>
            <a:ext cx="857250" cy="228600"/>
          </a:xfrm>
        </p:spPr>
        <p:txBody>
          <a:bodyPr/>
          <a:lstStyle/>
          <a:p>
            <a:fld id="{CF8BF5C1-0C31-4117-9346-26B34DEE768C}" type="slidenum">
              <a:rPr lang="en-US" altLang="en-US" smtClean="0"/>
              <a:pPr/>
              <a:t>35</a:t>
            </a:fld>
            <a:endParaRPr lang="en-US" altLang="en-US" dirty="0"/>
          </a:p>
        </p:txBody>
      </p:sp>
      <p:sp>
        <p:nvSpPr>
          <p:cNvPr id="8" name="Content Placeholder 1">
            <a:extLst>
              <a:ext uri="{FF2B5EF4-FFF2-40B4-BE49-F238E27FC236}">
                <a16:creationId xmlns:a16="http://schemas.microsoft.com/office/drawing/2014/main" id="{1D039E3F-0A6C-201A-6B85-B473B236C662}"/>
              </a:ext>
            </a:extLst>
          </p:cNvPr>
          <p:cNvSpPr txBox="1">
            <a:spLocks/>
          </p:cNvSpPr>
          <p:nvPr/>
        </p:nvSpPr>
        <p:spPr>
          <a:xfrm>
            <a:off x="353705" y="812284"/>
            <a:ext cx="7390114" cy="4274066"/>
          </a:xfrm>
          <a:prstGeom prst="rect">
            <a:avLst/>
          </a:prstGeom>
        </p:spPr>
        <p:txBody>
          <a:bodyPr/>
          <a:lstStyle>
            <a:lvl1pPr marL="214313" indent="-214313" algn="l" rtl="0" eaLnBrk="1" fontAlgn="base" hangingPunct="1">
              <a:spcBef>
                <a:spcPct val="50000"/>
              </a:spcBef>
              <a:spcAft>
                <a:spcPct val="0"/>
              </a:spcAft>
              <a:buClr>
                <a:srgbClr val="151C77"/>
              </a:buClr>
              <a:buSzPct val="80000"/>
              <a:buFont typeface="Wingdings" panose="05000000000000000000" pitchFamily="2" charset="2"/>
              <a:buChar char="n"/>
              <a:defRPr sz="1500" b="1">
                <a:solidFill>
                  <a:schemeClr val="tx1"/>
                </a:solidFill>
                <a:latin typeface="+mn-lt"/>
                <a:ea typeface="+mn-ea"/>
                <a:cs typeface="+mn-cs"/>
              </a:defRPr>
            </a:lvl1pPr>
            <a:lvl2pPr marL="516731" indent="-211931"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2pPr>
            <a:lvl3pPr marL="770335" indent="-167879"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3pPr>
            <a:lvl4pPr marL="1200150" indent="-171450" algn="l" rtl="0" eaLnBrk="1" fontAlgn="base" hangingPunct="1">
              <a:spcBef>
                <a:spcPct val="25000"/>
              </a:spcBef>
              <a:spcAft>
                <a:spcPct val="0"/>
              </a:spcAft>
              <a:buClr>
                <a:srgbClr val="151C77"/>
              </a:buClr>
              <a:buSzPct val="80000"/>
              <a:buFont typeface="Wingdings" panose="05000000000000000000" pitchFamily="2" charset="2"/>
              <a:buChar char="n"/>
              <a:defRPr sz="1500" b="1">
                <a:solidFill>
                  <a:schemeClr val="tx1"/>
                </a:solidFill>
                <a:latin typeface="+mn-lt"/>
              </a:defRPr>
            </a:lvl4pPr>
            <a:lvl5pPr marL="1543050" indent="-171450" algn="l" rtl="0" eaLnBrk="1" fontAlgn="base" hangingPunct="1">
              <a:spcBef>
                <a:spcPct val="20000"/>
              </a:spcBef>
              <a:spcAft>
                <a:spcPct val="0"/>
              </a:spcAft>
              <a:buClr>
                <a:srgbClr val="003399"/>
              </a:buClr>
              <a:buSzPct val="80000"/>
              <a:buFont typeface="Wingdings" panose="05000000000000000000" pitchFamily="2" charset="2"/>
              <a:buChar char="n"/>
              <a:defRPr sz="1500">
                <a:solidFill>
                  <a:schemeClr val="tx1"/>
                </a:solidFill>
                <a:latin typeface="+mn-lt"/>
              </a:defRPr>
            </a:lvl5pPr>
            <a:lvl6pPr marL="18859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6pPr>
            <a:lvl7pPr marL="22288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7pPr>
            <a:lvl8pPr marL="25717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8pPr>
            <a:lvl9pPr marL="2914650" indent="-171450" algn="l" rtl="0" eaLnBrk="1" fontAlgn="base" hangingPunct="1">
              <a:spcBef>
                <a:spcPct val="20000"/>
              </a:spcBef>
              <a:spcAft>
                <a:spcPct val="0"/>
              </a:spcAft>
              <a:buClr>
                <a:srgbClr val="003399"/>
              </a:buClr>
              <a:buSzPct val="80000"/>
              <a:buFont typeface="Wingdings" pitchFamily="2" charset="2"/>
              <a:buChar char="n"/>
              <a:defRPr sz="1500">
                <a:solidFill>
                  <a:schemeClr val="tx1"/>
                </a:solidFill>
                <a:latin typeface="+mn-lt"/>
              </a:defRPr>
            </a:lvl9pPr>
          </a:lstStyle>
          <a:p>
            <a:pPr marL="2382" indent="0" defTabSz="914400">
              <a:buClr>
                <a:schemeClr val="tx2">
                  <a:lumMod val="40000"/>
                  <a:lumOff val="60000"/>
                </a:schemeClr>
              </a:buClr>
              <a:buNone/>
            </a:pPr>
            <a:r>
              <a:rPr lang="en-US" sz="1400" b="0" kern="0" dirty="0">
                <a:solidFill>
                  <a:schemeClr val="bg1"/>
                </a:solidFill>
                <a:latin typeface="Calibri" panose="020F0502020204030204" pitchFamily="34" charset="0"/>
                <a:cs typeface="Calibri" panose="020F0502020204030204" pitchFamily="34" charset="0"/>
              </a:rPr>
              <a:t>Remote Access Trojan (RAT)</a:t>
            </a:r>
          </a:p>
          <a:p>
            <a:pPr defTabSz="914400">
              <a:buClr>
                <a:schemeClr val="tx2">
                  <a:lumMod val="40000"/>
                  <a:lumOff val="60000"/>
                </a:schemeClr>
              </a:buClr>
              <a:buFont typeface="Arial" panose="020B0604020202020204" pitchFamily="34" charset="0"/>
              <a:buChar char="•"/>
            </a:pPr>
            <a:r>
              <a:rPr lang="en-US" sz="1400" b="0" kern="0" dirty="0">
                <a:solidFill>
                  <a:schemeClr val="bg1"/>
                </a:solidFill>
                <a:latin typeface="Calibri" panose="020F0502020204030204" pitchFamily="34" charset="0"/>
                <a:cs typeface="Calibri" panose="020F0502020204030204" pitchFamily="34" charset="0"/>
              </a:rPr>
              <a:t>The ultimate backdoor</a:t>
            </a:r>
          </a:p>
          <a:p>
            <a:pPr defTabSz="914400">
              <a:buClr>
                <a:schemeClr val="tx2">
                  <a:lumMod val="40000"/>
                  <a:lumOff val="60000"/>
                </a:schemeClr>
              </a:buClr>
              <a:buFont typeface="Arial" panose="020B0604020202020204" pitchFamily="34" charset="0"/>
              <a:buChar char="•"/>
            </a:pPr>
            <a:r>
              <a:rPr lang="en-US" sz="1400" b="0" kern="0" dirty="0">
                <a:solidFill>
                  <a:schemeClr val="bg1"/>
                </a:solidFill>
                <a:latin typeface="Calibri" panose="020F0502020204030204" pitchFamily="34" charset="0"/>
                <a:cs typeface="Calibri" panose="020F0502020204030204" pitchFamily="34" charset="0"/>
              </a:rPr>
              <a:t>Remote access trojans (RATs) are malware designed to allow an attacker to remotely control an infected computer. Once the RAT is running on a compromised system, the attacker can send commands to it and receive data back in response.</a:t>
            </a:r>
          </a:p>
          <a:p>
            <a:pPr defTabSz="914400">
              <a:buClr>
                <a:schemeClr val="tx2">
                  <a:lumMod val="40000"/>
                  <a:lumOff val="60000"/>
                </a:schemeClr>
              </a:buClr>
              <a:buFont typeface="Arial" panose="020B0604020202020204" pitchFamily="34" charset="0"/>
              <a:buChar char="•"/>
            </a:pPr>
            <a:r>
              <a:rPr lang="en-US" sz="1400" b="0" kern="0" dirty="0">
                <a:solidFill>
                  <a:schemeClr val="bg1"/>
                </a:solidFill>
                <a:latin typeface="Calibri" panose="020F0502020204030204" pitchFamily="34" charset="0"/>
                <a:cs typeface="Calibri" panose="020F0502020204030204" pitchFamily="34" charset="0"/>
              </a:rPr>
              <a:t>Ports 137 and 1900 are vulnerable to RATs.</a:t>
            </a:r>
          </a:p>
          <a:p>
            <a:pPr defTabSz="914400">
              <a:buClr>
                <a:schemeClr val="tx2">
                  <a:lumMod val="40000"/>
                  <a:lumOff val="60000"/>
                </a:schemeClr>
              </a:buClr>
              <a:buFont typeface="Arial" panose="020B0604020202020204" pitchFamily="34" charset="0"/>
              <a:buChar char="•"/>
            </a:pPr>
            <a:r>
              <a:rPr lang="en-US" sz="1400" b="0" kern="0" dirty="0">
                <a:solidFill>
                  <a:schemeClr val="bg1"/>
                </a:solidFill>
                <a:latin typeface="Calibri" panose="020F0502020204030204" pitchFamily="34" charset="0"/>
                <a:cs typeface="Calibri" panose="020F0502020204030204" pitchFamily="34" charset="0"/>
              </a:rPr>
              <a:t>Often mimic the behavior of key loggers and can be paired with keyloggers.</a:t>
            </a:r>
          </a:p>
          <a:p>
            <a:pPr defTabSz="914400">
              <a:buClr>
                <a:schemeClr val="tx2">
                  <a:lumMod val="40000"/>
                  <a:lumOff val="60000"/>
                </a:schemeClr>
              </a:buClr>
              <a:buFont typeface="Arial" panose="020B0604020202020204" pitchFamily="34" charset="0"/>
              <a:buChar char="•"/>
            </a:pPr>
            <a:r>
              <a:rPr lang="en-US" sz="1400" b="0" kern="0" dirty="0">
                <a:solidFill>
                  <a:schemeClr val="bg1"/>
                </a:solidFill>
                <a:latin typeface="Calibri" panose="020F0502020204030204" pitchFamily="34" charset="0"/>
                <a:cs typeface="Calibri" panose="020F0502020204030204" pitchFamily="34" charset="0"/>
              </a:rPr>
              <a:t>RATs will not appear  in a list of active programs or running processes</a:t>
            </a:r>
          </a:p>
          <a:p>
            <a:pPr defTabSz="914400">
              <a:buClr>
                <a:schemeClr val="tx2">
                  <a:lumMod val="40000"/>
                  <a:lumOff val="60000"/>
                </a:schemeClr>
              </a:buClr>
              <a:buFont typeface="Arial" panose="020B0604020202020204" pitchFamily="34" charset="0"/>
              <a:buChar char="•"/>
            </a:pPr>
            <a:r>
              <a:rPr lang="en-US" sz="1400" b="0" kern="0" dirty="0">
                <a:solidFill>
                  <a:schemeClr val="bg1"/>
                </a:solidFill>
                <a:latin typeface="Calibri" panose="020F0502020204030204" pitchFamily="34" charset="0"/>
                <a:cs typeface="Calibri" panose="020F0502020204030204" pitchFamily="34" charset="0"/>
              </a:rPr>
              <a:t>Best way to identify RATS is by using HIDS/NIDS, (e.g., SolarWinds, SNORT, Suricata) </a:t>
            </a:r>
          </a:p>
          <a:p>
            <a:pPr defTabSz="914400">
              <a:buClr>
                <a:schemeClr val="tx2">
                  <a:lumMod val="40000"/>
                  <a:lumOff val="60000"/>
                </a:schemeClr>
              </a:buClr>
              <a:buFont typeface="Arial" panose="020B0604020202020204" pitchFamily="34" charset="0"/>
              <a:buChar char="•"/>
            </a:pPr>
            <a:r>
              <a:rPr lang="en-US" sz="1400" b="0" kern="0" dirty="0">
                <a:solidFill>
                  <a:schemeClr val="bg1"/>
                </a:solidFill>
                <a:latin typeface="Calibri" panose="020F0502020204030204" pitchFamily="34" charset="0"/>
                <a:cs typeface="Calibri" panose="020F0502020204030204" pitchFamily="34" charset="0"/>
              </a:rPr>
              <a:t>May also notice the computer behaving erratically</a:t>
            </a:r>
          </a:p>
          <a:p>
            <a:pPr defTabSz="914400">
              <a:buClr>
                <a:schemeClr val="tx2">
                  <a:lumMod val="40000"/>
                  <a:lumOff val="60000"/>
                </a:schemeClr>
              </a:buClr>
              <a:buFont typeface="Arial" panose="020B0604020202020204" pitchFamily="34" charset="0"/>
              <a:buChar char="•"/>
            </a:pPr>
            <a:r>
              <a:rPr lang="en-US" sz="1400" b="0" kern="0" dirty="0">
                <a:solidFill>
                  <a:schemeClr val="bg1"/>
                </a:solidFill>
                <a:latin typeface="Calibri" panose="020F0502020204030204" pitchFamily="34" charset="0"/>
                <a:cs typeface="Calibri" panose="020F0502020204030204" pitchFamily="34" charset="0"/>
              </a:rPr>
              <a:t>Examples of popular RATs still in use today include (among others):</a:t>
            </a:r>
          </a:p>
          <a:p>
            <a:pPr lvl="1" defTabSz="914400">
              <a:buClr>
                <a:schemeClr val="tx2">
                  <a:lumMod val="40000"/>
                  <a:lumOff val="60000"/>
                </a:schemeClr>
              </a:buClr>
              <a:buFont typeface="Arial" panose="020B0604020202020204" pitchFamily="34" charset="0"/>
              <a:buChar char="•"/>
            </a:pPr>
            <a:r>
              <a:rPr lang="en-US" sz="1400" b="0" kern="0" dirty="0">
                <a:solidFill>
                  <a:schemeClr val="bg1"/>
                </a:solidFill>
                <a:latin typeface="Calibri" panose="020F0502020204030204" pitchFamily="34" charset="0"/>
                <a:cs typeface="Calibri" panose="020F0502020204030204" pitchFamily="34" charset="0"/>
              </a:rPr>
              <a:t>Back Orifice</a:t>
            </a:r>
          </a:p>
          <a:p>
            <a:pPr lvl="1" defTabSz="914400">
              <a:buClr>
                <a:schemeClr val="tx2">
                  <a:lumMod val="40000"/>
                  <a:lumOff val="60000"/>
                </a:schemeClr>
              </a:buClr>
              <a:buFont typeface="Arial" panose="020B0604020202020204" pitchFamily="34" charset="0"/>
              <a:buChar char="•"/>
            </a:pPr>
            <a:r>
              <a:rPr lang="en-US" sz="1400" b="0" kern="0" dirty="0">
                <a:solidFill>
                  <a:schemeClr val="bg1"/>
                </a:solidFill>
                <a:latin typeface="Calibri" panose="020F0502020204030204" pitchFamily="34" charset="0"/>
                <a:cs typeface="Calibri" panose="020F0502020204030204" pitchFamily="34" charset="0"/>
              </a:rPr>
              <a:t>Beast</a:t>
            </a:r>
          </a:p>
          <a:p>
            <a:pPr lvl="1" defTabSz="914400">
              <a:buClr>
                <a:schemeClr val="tx2">
                  <a:lumMod val="40000"/>
                  <a:lumOff val="60000"/>
                </a:schemeClr>
              </a:buClr>
              <a:buFont typeface="Arial" panose="020B0604020202020204" pitchFamily="34" charset="0"/>
              <a:buChar char="•"/>
            </a:pPr>
            <a:r>
              <a:rPr lang="en-US" sz="1400" b="0" kern="0" dirty="0">
                <a:solidFill>
                  <a:schemeClr val="bg1"/>
                </a:solidFill>
                <a:latin typeface="Calibri" panose="020F0502020204030204" pitchFamily="34" charset="0"/>
                <a:cs typeface="Calibri" panose="020F0502020204030204" pitchFamily="34" charset="0"/>
              </a:rPr>
              <a:t>Bifrost</a:t>
            </a:r>
          </a:p>
          <a:p>
            <a:pPr lvl="1" defTabSz="914400">
              <a:buClr>
                <a:schemeClr val="tx2">
                  <a:lumMod val="40000"/>
                  <a:lumOff val="60000"/>
                </a:schemeClr>
              </a:buClr>
              <a:buFont typeface="Arial" panose="020B0604020202020204" pitchFamily="34" charset="0"/>
              <a:buChar char="•"/>
            </a:pPr>
            <a:endParaRPr lang="en-US" sz="1400" b="0" kern="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752234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1.2 Given a scenario, analyze potential indicators to determine the type of attack</a:t>
            </a:r>
          </a:p>
        </p:txBody>
      </p:sp>
      <p:sp>
        <p:nvSpPr>
          <p:cNvPr id="3" name="Content Placeholder 2"/>
          <p:cNvSpPr>
            <a:spLocks noGrp="1"/>
          </p:cNvSpPr>
          <p:nvPr>
            <p:ph sz="half" idx="12"/>
          </p:nvPr>
        </p:nvSpPr>
        <p:spPr>
          <a:xfrm>
            <a:off x="440040" y="940952"/>
            <a:ext cx="3336131" cy="2411792"/>
          </a:xfrm>
        </p:spPr>
        <p:txBody>
          <a:bodyPr/>
          <a:lstStyle/>
          <a:p>
            <a:pPr lvl="1">
              <a:spcBef>
                <a:spcPts val="450"/>
              </a:spcBef>
            </a:pPr>
            <a:r>
              <a:rPr lang="en-US" sz="1600" b="0" dirty="0"/>
              <a:t>The RAT capabilities include:</a:t>
            </a:r>
          </a:p>
          <a:p>
            <a:pPr lvl="2">
              <a:spcBef>
                <a:spcPts val="450"/>
              </a:spcBef>
            </a:pPr>
            <a:r>
              <a:rPr lang="en-US" sz="1400" b="0" dirty="0"/>
              <a:t>Keylogging and remote administration</a:t>
            </a:r>
          </a:p>
          <a:p>
            <a:pPr lvl="2">
              <a:spcBef>
                <a:spcPts val="450"/>
              </a:spcBef>
            </a:pPr>
            <a:r>
              <a:rPr lang="en-US" sz="1400" b="0" dirty="0"/>
              <a:t>Stealing system information and credentials</a:t>
            </a:r>
          </a:p>
          <a:p>
            <a:pPr lvl="2">
              <a:spcBef>
                <a:spcPts val="450"/>
              </a:spcBef>
            </a:pPr>
            <a:r>
              <a:rPr lang="en-US" sz="1400" b="0" dirty="0"/>
              <a:t>Executing remote code execution </a:t>
            </a:r>
          </a:p>
          <a:p>
            <a:pPr lvl="2">
              <a:spcBef>
                <a:spcPts val="450"/>
              </a:spcBef>
            </a:pPr>
            <a:r>
              <a:rPr lang="en-US" sz="1400" b="0" dirty="0"/>
              <a:t>Denial-of-Service</a:t>
            </a:r>
          </a:p>
          <a:p>
            <a:pPr lvl="2">
              <a:spcBef>
                <a:spcPts val="450"/>
              </a:spcBef>
            </a:pPr>
            <a:r>
              <a:rPr lang="en-US" sz="1400" b="0" dirty="0"/>
              <a:t>Exploring/editing registry</a:t>
            </a:r>
          </a:p>
          <a:p>
            <a:pPr lvl="2">
              <a:spcBef>
                <a:spcPts val="450"/>
              </a:spcBef>
            </a:pPr>
            <a:r>
              <a:rPr lang="en-US" sz="1400" b="0" dirty="0"/>
              <a:t>Detecting VMs</a:t>
            </a:r>
          </a:p>
          <a:p>
            <a:pPr lvl="2"/>
            <a:endParaRPr lang="en-US" sz="1050" b="0" dirty="0"/>
          </a:p>
          <a:p>
            <a:endParaRPr lang="en-US" b="0" dirty="0"/>
          </a:p>
        </p:txBody>
      </p:sp>
      <p:sp>
        <p:nvSpPr>
          <p:cNvPr id="5" name="Content Placeholder 4"/>
          <p:cNvSpPr>
            <a:spLocks noGrp="1"/>
          </p:cNvSpPr>
          <p:nvPr>
            <p:ph sz="half" idx="13"/>
          </p:nvPr>
        </p:nvSpPr>
        <p:spPr>
          <a:xfrm>
            <a:off x="3781546" y="940952"/>
            <a:ext cx="3172570" cy="2411792"/>
          </a:xfrm>
        </p:spPr>
        <p:txBody>
          <a:bodyPr/>
          <a:lstStyle/>
          <a:p>
            <a:pPr marL="205740" lvl="2" indent="0">
              <a:buNone/>
            </a:pPr>
            <a:endParaRPr lang="en-US" sz="1200" dirty="0"/>
          </a:p>
          <a:p>
            <a:pPr lvl="2">
              <a:spcBef>
                <a:spcPts val="450"/>
              </a:spcBef>
              <a:buClr>
                <a:srgbClr val="17406D">
                  <a:lumMod val="40000"/>
                  <a:lumOff val="60000"/>
                </a:srgbClr>
              </a:buClr>
            </a:pPr>
            <a:r>
              <a:rPr lang="en-US" sz="1400" b="0" dirty="0">
                <a:solidFill>
                  <a:prstClr val="white"/>
                </a:solidFill>
              </a:rPr>
              <a:t>Reverse Proxying</a:t>
            </a:r>
          </a:p>
          <a:p>
            <a:pPr lvl="2">
              <a:spcBef>
                <a:spcPts val="450"/>
              </a:spcBef>
              <a:buClr>
                <a:srgbClr val="17406D">
                  <a:lumMod val="40000"/>
                  <a:lumOff val="60000"/>
                </a:srgbClr>
              </a:buClr>
            </a:pPr>
            <a:r>
              <a:rPr lang="en-US" sz="1400" b="0" dirty="0">
                <a:solidFill>
                  <a:prstClr val="white"/>
                </a:solidFill>
              </a:rPr>
              <a:t>Real Time Scripting</a:t>
            </a:r>
          </a:p>
          <a:p>
            <a:pPr lvl="2">
              <a:spcBef>
                <a:spcPts val="450"/>
              </a:spcBef>
              <a:buClr>
                <a:srgbClr val="17406D">
                  <a:lumMod val="40000"/>
                  <a:lumOff val="60000"/>
                </a:srgbClr>
              </a:buClr>
            </a:pPr>
            <a:r>
              <a:rPr lang="en-US" sz="1400" b="0" dirty="0">
                <a:solidFill>
                  <a:prstClr val="white"/>
                </a:solidFill>
              </a:rPr>
              <a:t>Advanced Plugin System</a:t>
            </a:r>
            <a:endParaRPr lang="en-US" sz="1400" b="0" dirty="0"/>
          </a:p>
          <a:p>
            <a:pPr lvl="2">
              <a:spcBef>
                <a:spcPts val="450"/>
              </a:spcBef>
            </a:pPr>
            <a:r>
              <a:rPr lang="en-US" sz="1400" b="0" dirty="0"/>
              <a:t>Taking screenshots</a:t>
            </a:r>
          </a:p>
          <a:p>
            <a:pPr lvl="2">
              <a:spcBef>
                <a:spcPts val="450"/>
              </a:spcBef>
            </a:pPr>
            <a:r>
              <a:rPr lang="en-US" sz="1400" b="0" dirty="0"/>
              <a:t>Record video from Webcams</a:t>
            </a:r>
          </a:p>
          <a:p>
            <a:pPr lvl="2">
              <a:spcBef>
                <a:spcPts val="450"/>
              </a:spcBef>
            </a:pPr>
            <a:r>
              <a:rPr lang="en-US" sz="1400" b="0" dirty="0"/>
              <a:t>Record audio from microphones</a:t>
            </a:r>
          </a:p>
          <a:p>
            <a:pPr lvl="2">
              <a:spcBef>
                <a:spcPts val="450"/>
              </a:spcBef>
            </a:pPr>
            <a:r>
              <a:rPr lang="en-US" sz="1400" b="0" dirty="0"/>
              <a:t>Disable webcam light</a:t>
            </a:r>
          </a:p>
          <a:p>
            <a:pPr lvl="2"/>
            <a:endParaRPr lang="en-US" sz="1200" dirty="0"/>
          </a:p>
          <a:p>
            <a:endParaRPr lang="en-US" dirty="0"/>
          </a:p>
        </p:txBody>
      </p:sp>
      <p:sp>
        <p:nvSpPr>
          <p:cNvPr id="4" name="Slide Number Placeholder 3"/>
          <p:cNvSpPr>
            <a:spLocks noGrp="1"/>
          </p:cNvSpPr>
          <p:nvPr>
            <p:ph type="sldNum" sz="quarter" idx="4294967295"/>
          </p:nvPr>
        </p:nvSpPr>
        <p:spPr>
          <a:xfrm>
            <a:off x="8140036" y="4857750"/>
            <a:ext cx="857250" cy="228600"/>
          </a:xfrm>
        </p:spPr>
        <p:txBody>
          <a:bodyPr/>
          <a:lstStyle/>
          <a:p>
            <a:fld id="{CF8BF5C1-0C31-4117-9346-26B34DEE768C}" type="slidenum">
              <a:rPr lang="en-US" altLang="en-US" smtClean="0"/>
              <a:pPr/>
              <a:t>36</a:t>
            </a:fld>
            <a:endParaRPr lang="en-US" altLang="en-US" dirty="0"/>
          </a:p>
        </p:txBody>
      </p:sp>
    </p:spTree>
    <p:extLst>
      <p:ext uri="{BB962C8B-B14F-4D97-AF65-F5344CB8AC3E}">
        <p14:creationId xmlns:p14="http://schemas.microsoft.com/office/powerpoint/2010/main" val="18109847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b="1" i="1" dirty="0">
                <a:latin typeface="Calibri" panose="020F0502020204030204" pitchFamily="34" charset="0"/>
                <a:cs typeface="Calibri" panose="020F0502020204030204" pitchFamily="34" charset="0"/>
              </a:rPr>
              <a:t>Malware</a:t>
            </a:r>
          </a:p>
          <a:p>
            <a:pPr lvl="1"/>
            <a:r>
              <a:rPr lang="en-US" b="0" dirty="0"/>
              <a:t>Rootkit</a:t>
            </a:r>
          </a:p>
          <a:p>
            <a:pPr lvl="2"/>
            <a:r>
              <a:rPr lang="en-US" sz="1300" b="0" dirty="0"/>
              <a:t>Privilege escalation precedes installation of a rootkit</a:t>
            </a:r>
          </a:p>
          <a:p>
            <a:pPr lvl="2"/>
            <a:r>
              <a:rPr lang="en-US" sz="1300" b="0" dirty="0"/>
              <a:t>Malware that gets root access to a system</a:t>
            </a:r>
          </a:p>
          <a:p>
            <a:pPr lvl="1"/>
            <a:r>
              <a:rPr lang="en-US" b="0" dirty="0"/>
              <a:t>Potential consequences of a rootkit include:</a:t>
            </a:r>
          </a:p>
          <a:p>
            <a:pPr lvl="3"/>
            <a:r>
              <a:rPr lang="en-US" sz="1300" b="0" dirty="0"/>
              <a:t>Concealed malware -  Run hidden process</a:t>
            </a:r>
          </a:p>
          <a:p>
            <a:pPr lvl="3"/>
            <a:r>
              <a:rPr lang="en-US" sz="1300" b="0" dirty="0"/>
              <a:t>Can modify system files and system access</a:t>
            </a:r>
          </a:p>
          <a:p>
            <a:pPr lvl="3"/>
            <a:r>
              <a:rPr lang="en-US" sz="1300" b="0" dirty="0"/>
              <a:t>Information theft - steal credit cards user passwords, sensitive data</a:t>
            </a:r>
          </a:p>
          <a:p>
            <a:pPr lvl="3"/>
            <a:r>
              <a:rPr lang="en-US" sz="1300" b="0" dirty="0"/>
              <a:t>File deletion -  delete operating system code</a:t>
            </a:r>
          </a:p>
          <a:p>
            <a:pPr lvl="3"/>
            <a:r>
              <a:rPr lang="en-US" sz="1300" b="0" dirty="0"/>
              <a:t>Eavesdropping - intercept personal information</a:t>
            </a:r>
          </a:p>
          <a:p>
            <a:pPr lvl="3"/>
            <a:r>
              <a:rPr lang="en-US" sz="1300" b="0" dirty="0"/>
              <a:t>File execution - allow hackers to remotely execute files on target host</a:t>
            </a:r>
          </a:p>
          <a:p>
            <a:pPr lvl="3"/>
            <a:r>
              <a:rPr lang="en-US" sz="1300" b="0" dirty="0"/>
              <a:t>Remote access - use computer in a botnet</a:t>
            </a:r>
          </a:p>
          <a:p>
            <a:pPr lvl="2"/>
            <a:endParaRPr lang="en-US" dirty="0"/>
          </a:p>
          <a:p>
            <a:pPr lvl="1"/>
            <a:endParaRPr lang="en-US" dirty="0"/>
          </a:p>
        </p:txBody>
      </p:sp>
      <p:sp>
        <p:nvSpPr>
          <p:cNvPr id="7" name="Title 6"/>
          <p:cNvSpPr>
            <a:spLocks noGrp="1"/>
          </p:cNvSpPr>
          <p:nvPr>
            <p:ph type="title"/>
          </p:nvPr>
        </p:nvSpPr>
        <p:spPr>
          <a:xfrm>
            <a:off x="2184094" y="57150"/>
            <a:ext cx="5542586" cy="742950"/>
          </a:xfrm>
          <a:prstGeom prst="rect">
            <a:avLst/>
          </a:prstGeom>
        </p:spPr>
        <p:txBody>
          <a:bodyPr/>
          <a:lstStyle/>
          <a:p>
            <a:r>
              <a:rPr lang="en-US" dirty="0"/>
              <a:t>1.2 Given a scenario, analyze potential indicators to determine the type of attack</a:t>
            </a:r>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37</a:t>
            </a:fld>
            <a:endParaRPr lang="en-US" altLang="en-US" dirty="0"/>
          </a:p>
        </p:txBody>
      </p:sp>
    </p:spTree>
    <p:extLst>
      <p:ext uri="{BB962C8B-B14F-4D97-AF65-F5344CB8AC3E}">
        <p14:creationId xmlns:p14="http://schemas.microsoft.com/office/powerpoint/2010/main" val="10512382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80999" y="800100"/>
            <a:ext cx="7084325" cy="4000500"/>
          </a:xfrm>
        </p:spPr>
        <p:txBody>
          <a:bodyPr/>
          <a:lstStyle/>
          <a:p>
            <a:pPr lvl="1"/>
            <a:r>
              <a:rPr lang="en-US" b="0" dirty="0"/>
              <a:t>Rootkit symptoms </a:t>
            </a:r>
          </a:p>
          <a:p>
            <a:pPr lvl="2"/>
            <a:r>
              <a:rPr lang="en-US" sz="1300" b="0" dirty="0"/>
              <a:t>Cannot see any suspicious processes running</a:t>
            </a:r>
          </a:p>
          <a:p>
            <a:pPr lvl="2"/>
            <a:r>
              <a:rPr lang="en-US" sz="1300" b="0" dirty="0"/>
              <a:t>Computer exhibits odd network-related outages</a:t>
            </a:r>
          </a:p>
          <a:p>
            <a:pPr lvl="2"/>
            <a:r>
              <a:rPr lang="en-US" sz="1300" b="0" dirty="0"/>
              <a:t>Files were deleted from the system</a:t>
            </a:r>
          </a:p>
          <a:p>
            <a:pPr lvl="2"/>
            <a:r>
              <a:rPr lang="en-US" sz="1300" b="0" dirty="0"/>
              <a:t>Machine has been remediated but the system still exhibits odd behavior</a:t>
            </a:r>
          </a:p>
          <a:p>
            <a:pPr lvl="1"/>
            <a:r>
              <a:rPr lang="en-US" b="0" dirty="0"/>
              <a:t>Rootkit detection</a:t>
            </a:r>
          </a:p>
          <a:p>
            <a:pPr lvl="2"/>
            <a:r>
              <a:rPr lang="en-US" sz="1300" b="0" dirty="0"/>
              <a:t>System owner or administrator can use a cryptographic hash function to help to detect subsequent unauthorized changes to </a:t>
            </a:r>
            <a:r>
              <a:rPr lang="en-US" sz="1300" b="0" spc="-75" dirty="0"/>
              <a:t>dynamic link libraries (.</a:t>
            </a:r>
            <a:r>
              <a:rPr lang="en-US" sz="1300" b="0" spc="-75" dirty="0" err="1"/>
              <a:t>dll</a:t>
            </a:r>
            <a:r>
              <a:rPr lang="en-US" sz="1300" b="0" spc="-75" dirty="0"/>
              <a:t>)</a:t>
            </a:r>
          </a:p>
          <a:p>
            <a:pPr lvl="3"/>
            <a:r>
              <a:rPr lang="en-US" sz="1300" b="0" spc="-75" dirty="0"/>
              <a:t>Hash mismatch (commonly user32.dll or kernel32.dll)</a:t>
            </a:r>
          </a:p>
          <a:p>
            <a:pPr lvl="2"/>
            <a:r>
              <a:rPr lang="en-US" sz="1300" b="0" spc="-75" dirty="0"/>
              <a:t>UEFI Secure Boot</a:t>
            </a:r>
          </a:p>
          <a:p>
            <a:pPr lvl="2"/>
            <a:endParaRPr lang="en-US" spc="-75" dirty="0">
              <a:latin typeface="Courier New" panose="02070309020205020404" pitchFamily="49" charset="0"/>
              <a:cs typeface="Courier New" panose="02070309020205020404" pitchFamily="49" charset="0"/>
            </a:endParaRPr>
          </a:p>
        </p:txBody>
      </p:sp>
      <p:sp>
        <p:nvSpPr>
          <p:cNvPr id="7" name="Title 6"/>
          <p:cNvSpPr>
            <a:spLocks noGrp="1"/>
          </p:cNvSpPr>
          <p:nvPr>
            <p:ph type="title"/>
          </p:nvPr>
        </p:nvSpPr>
        <p:spPr>
          <a:xfrm>
            <a:off x="2184094" y="57150"/>
            <a:ext cx="5542586" cy="742950"/>
          </a:xfrm>
          <a:prstGeom prst="rect">
            <a:avLst/>
          </a:prstGeom>
        </p:spPr>
        <p:txBody>
          <a:bodyPr/>
          <a:lstStyle/>
          <a:p>
            <a:r>
              <a:rPr lang="en-US" dirty="0"/>
              <a:t>1.2 Given a scenario, analyze potential indicators to determine the type of attack</a:t>
            </a:r>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38</a:t>
            </a:fld>
            <a:endParaRPr lang="en-US" altLang="en-US" dirty="0"/>
          </a:p>
        </p:txBody>
      </p:sp>
    </p:spTree>
    <p:extLst>
      <p:ext uri="{BB962C8B-B14F-4D97-AF65-F5344CB8AC3E}">
        <p14:creationId xmlns:p14="http://schemas.microsoft.com/office/powerpoint/2010/main" val="4500542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3" name="object 3"/>
          <p:cNvSpPr>
            <a:spLocks noChangeAspect="1"/>
          </p:cNvSpPr>
          <p:nvPr/>
        </p:nvSpPr>
        <p:spPr>
          <a:xfrm>
            <a:off x="1388125" y="613753"/>
            <a:ext cx="4914010" cy="4508316"/>
          </a:xfrm>
          <a:prstGeom prst="rect">
            <a:avLst/>
          </a:prstGeom>
          <a:blipFill dpi="0" rotWithShape="1">
            <a:blip r:embed="rId3" cstate="print">
              <a:alphaModFix amt="39118"/>
            </a:blip>
            <a:srcRect/>
            <a:stretch>
              <a:fillRect l="-125868" t="-52695" r="-125000" b="-80423"/>
            </a:stretch>
          </a:blipFill>
        </p:spPr>
        <p:txBody>
          <a:bodyPr wrap="square" lIns="0" tIns="0" rIns="0" bIns="0" rtlCol="0"/>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sz="1350" b="0" i="0" u="none" strike="noStrike" kern="1200" cap="none" spc="0" normalizeH="0" baseline="0" noProof="0" dirty="0">
              <a:ln>
                <a:noFill/>
              </a:ln>
              <a:solidFill>
                <a:prstClr val="black"/>
              </a:solidFill>
              <a:effectLst/>
              <a:uLnTx/>
              <a:uFillTx/>
              <a:latin typeface="Arial"/>
              <a:ea typeface="+mn-ea"/>
              <a:cs typeface="+mn-cs"/>
            </a:endParaRPr>
          </a:p>
        </p:txBody>
      </p:sp>
      <p:sp>
        <p:nvSpPr>
          <p:cNvPr id="6" name="Title 1">
            <a:extLst>
              <a:ext uri="{FF2B5EF4-FFF2-40B4-BE49-F238E27FC236}">
                <a16:creationId xmlns:a16="http://schemas.microsoft.com/office/drawing/2014/main" id="{725BB280-7606-7142-B78F-9D4087329D25}"/>
              </a:ext>
            </a:extLst>
          </p:cNvPr>
          <p:cNvSpPr>
            <a:spLocks noGrp="1"/>
          </p:cNvSpPr>
          <p:nvPr>
            <p:ph type="title"/>
          </p:nvPr>
        </p:nvSpPr>
        <p:spPr/>
        <p:txBody>
          <a:bodyPr/>
          <a:lstStyle/>
          <a:p>
            <a:r>
              <a:rPr lang="en-US" sz="1600" dirty="0"/>
              <a:t>Spyware, Adware, and Keyloggers</a:t>
            </a:r>
            <a:endParaRPr lang="en-US" sz="1600" noProof="0" dirty="0"/>
          </a:p>
        </p:txBody>
      </p:sp>
      <p:sp>
        <p:nvSpPr>
          <p:cNvPr id="7" name="Content Placeholder 14">
            <a:extLst>
              <a:ext uri="{FF2B5EF4-FFF2-40B4-BE49-F238E27FC236}">
                <a16:creationId xmlns:a16="http://schemas.microsoft.com/office/drawing/2014/main" id="{68BC3998-39CF-414E-902B-8AC07E44B994}"/>
              </a:ext>
            </a:extLst>
          </p:cNvPr>
          <p:cNvSpPr txBox="1">
            <a:spLocks/>
          </p:cNvSpPr>
          <p:nvPr/>
        </p:nvSpPr>
        <p:spPr>
          <a:xfrm>
            <a:off x="309297" y="967460"/>
            <a:ext cx="3752523" cy="3939077"/>
          </a:xfrm>
          <a:prstGeom prst="rect">
            <a:avLst/>
          </a:prstGeom>
        </p:spPr>
        <p:txBody>
          <a:bodyPr>
            <a:normAutofit fontScale="85000" lnSpcReduction="20000"/>
          </a:bodyPr>
          <a:lstStyle>
            <a:lvl1pPr marL="257175" indent="-257175" algn="l" defTabSz="342900" rtl="0" eaLnBrk="1" latinLnBrk="0" hangingPunct="1">
              <a:spcBef>
                <a:spcPct val="20000"/>
              </a:spcBef>
              <a:buClr>
                <a:schemeClr val="accent5"/>
              </a:buClr>
              <a:buFont typeface="Arial"/>
              <a:buChar char="•"/>
              <a:defRPr sz="1800" kern="1200">
                <a:solidFill>
                  <a:schemeClr val="tx1"/>
                </a:solidFill>
                <a:latin typeface="+mn-lt"/>
                <a:ea typeface="+mn-ea"/>
                <a:cs typeface="+mn-cs"/>
              </a:defRPr>
            </a:lvl1pPr>
            <a:lvl2pPr marL="685800" indent="-342900" algn="l" defTabSz="342900" rtl="0" eaLnBrk="1" latinLnBrk="0" hangingPunct="1">
              <a:spcBef>
                <a:spcPct val="20000"/>
              </a:spcBef>
              <a:buClr>
                <a:srgbClr val="ED1C24"/>
              </a:buClr>
              <a:buFont typeface="Arial" panose="020B0604020202020204" pitchFamily="34" charset="0"/>
              <a:buChar char="•"/>
              <a:defRPr sz="1600" kern="1200">
                <a:solidFill>
                  <a:schemeClr val="tx1"/>
                </a:solidFill>
                <a:latin typeface="+mn-lt"/>
                <a:ea typeface="+mn-ea"/>
                <a:cs typeface="+mn-cs"/>
              </a:defRPr>
            </a:lvl2pPr>
            <a:lvl3pPr marL="857250" indent="-171450" algn="l" defTabSz="342900" rtl="0" eaLnBrk="1" latinLnBrk="0" hangingPunct="1">
              <a:spcBef>
                <a:spcPct val="20000"/>
              </a:spcBef>
              <a:buClr>
                <a:srgbClr val="ED1C24"/>
              </a:buClr>
              <a:buFont typeface="Arial"/>
              <a:buChar char="•"/>
              <a:defRPr sz="14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lvl="0">
              <a:buClr>
                <a:schemeClr val="tx2">
                  <a:lumMod val="40000"/>
                  <a:lumOff val="60000"/>
                </a:schemeClr>
              </a:buClr>
              <a:defRPr/>
            </a:pPr>
            <a:r>
              <a:rPr lang="en-US" sz="1500" b="1" dirty="0">
                <a:solidFill>
                  <a:prstClr val="white"/>
                </a:solidFill>
                <a:latin typeface="Calibri" panose="020F0502020204030204" pitchFamily="34" charset="0"/>
                <a:cs typeface="Calibri" panose="020F0502020204030204" pitchFamily="34" charset="0"/>
              </a:rPr>
              <a:t>Spyware </a:t>
            </a:r>
          </a:p>
          <a:p>
            <a:pPr marL="377190" lvl="1" indent="-274320" defTabSz="914400" fontAlgn="base">
              <a:spcBef>
                <a:spcPts val="1200"/>
              </a:spcBef>
              <a:spcAft>
                <a:spcPct val="0"/>
              </a:spcAft>
              <a:buClr>
                <a:srgbClr val="17406D">
                  <a:lumMod val="40000"/>
                  <a:lumOff val="60000"/>
                </a:srgbClr>
              </a:buClr>
              <a:buSzPct val="100000"/>
              <a:buFont typeface="Arial" panose="020B0604020202020204" pitchFamily="34" charset="0"/>
              <a:buChar char="–"/>
            </a:pPr>
            <a:r>
              <a:rPr lang="en-US" sz="1500" kern="0" dirty="0">
                <a:solidFill>
                  <a:prstClr val="white"/>
                </a:solidFill>
                <a:latin typeface="Calibri" panose="020F0502020204030204" pitchFamily="34" charset="0"/>
                <a:cs typeface="Calibri" panose="020F0502020204030204" pitchFamily="34" charset="0"/>
              </a:rPr>
              <a:t>Malware that monitors and reports a user’s computer activity to a third-party</a:t>
            </a:r>
          </a:p>
          <a:p>
            <a:pPr marL="377190" lvl="1" indent="-274320" defTabSz="914400" fontAlgn="base">
              <a:spcBef>
                <a:spcPts val="1200"/>
              </a:spcBef>
              <a:spcAft>
                <a:spcPct val="0"/>
              </a:spcAft>
              <a:buClr>
                <a:srgbClr val="17406D">
                  <a:lumMod val="40000"/>
                  <a:lumOff val="60000"/>
                </a:srgbClr>
              </a:buClr>
              <a:buSzPct val="100000"/>
              <a:buFont typeface="Arial" panose="020B0604020202020204" pitchFamily="34" charset="0"/>
              <a:buChar char="–"/>
            </a:pPr>
            <a:r>
              <a:rPr lang="en-US" sz="1500" kern="0" dirty="0">
                <a:solidFill>
                  <a:prstClr val="white"/>
                </a:solidFill>
                <a:latin typeface="Calibri" panose="020F0502020204030204" pitchFamily="34" charset="0"/>
                <a:cs typeface="Calibri" panose="020F0502020204030204" pitchFamily="34" charset="0"/>
              </a:rPr>
              <a:t>Collects information about users without their knowledge/consent</a:t>
            </a:r>
          </a:p>
          <a:p>
            <a:pPr marL="377190" lvl="1" indent="-274320" defTabSz="914400" fontAlgn="base">
              <a:spcBef>
                <a:spcPts val="1200"/>
              </a:spcBef>
              <a:spcAft>
                <a:spcPct val="0"/>
              </a:spcAft>
              <a:buClr>
                <a:srgbClr val="17406D">
                  <a:lumMod val="40000"/>
                  <a:lumOff val="60000"/>
                </a:srgbClr>
              </a:buClr>
              <a:buSzPct val="100000"/>
              <a:buFont typeface="Arial" panose="020B0604020202020204" pitchFamily="34" charset="0"/>
              <a:buChar char="–"/>
            </a:pPr>
            <a:r>
              <a:rPr lang="en-US" sz="1500" kern="0" dirty="0">
                <a:solidFill>
                  <a:prstClr val="white"/>
                </a:solidFill>
                <a:latin typeface="Calibri" panose="020F0502020204030204" pitchFamily="34" charset="0"/>
                <a:cs typeface="Calibri" panose="020F0502020204030204" pitchFamily="34" charset="0"/>
              </a:rPr>
              <a:t>Allows an attacker to monitor a user's computer (characterized by a drive-by download, and requires no user interaction)</a:t>
            </a:r>
          </a:p>
          <a:p>
            <a:pPr marL="377190" lvl="1" indent="-274320" defTabSz="914400" fontAlgn="base">
              <a:spcBef>
                <a:spcPts val="900"/>
              </a:spcBef>
              <a:spcAft>
                <a:spcPct val="0"/>
              </a:spcAft>
              <a:buClr>
                <a:srgbClr val="17406D">
                  <a:lumMod val="40000"/>
                  <a:lumOff val="60000"/>
                </a:srgbClr>
              </a:buClr>
              <a:buSzPct val="100000"/>
              <a:buFont typeface="Arial" panose="020B0604020202020204" pitchFamily="34" charset="0"/>
              <a:buChar char="–"/>
              <a:defRPr/>
            </a:pPr>
            <a:r>
              <a:rPr lang="en-US" sz="1500" dirty="0">
                <a:solidFill>
                  <a:prstClr val="white"/>
                </a:solidFill>
                <a:latin typeface="Calibri" panose="020F0502020204030204" pitchFamily="34" charset="0"/>
                <a:cs typeface="Calibri" panose="020F0502020204030204" pitchFamily="34" charset="0"/>
              </a:rPr>
              <a:t>Can access a user’s private data and result in a loss of </a:t>
            </a:r>
            <a:r>
              <a:rPr lang="en-US" sz="1500" kern="0" dirty="0">
                <a:solidFill>
                  <a:prstClr val="white"/>
                </a:solidFill>
                <a:latin typeface="Calibri" panose="020F0502020204030204" pitchFamily="34" charset="0"/>
                <a:cs typeface="Calibri" panose="020F0502020204030204" pitchFamily="34" charset="0"/>
              </a:rPr>
              <a:t>confidentiality</a:t>
            </a:r>
          </a:p>
          <a:p>
            <a:pPr marL="377190" lvl="1" indent="-274320" defTabSz="914400" fontAlgn="base">
              <a:spcBef>
                <a:spcPts val="900"/>
              </a:spcBef>
              <a:spcAft>
                <a:spcPct val="0"/>
              </a:spcAft>
              <a:buClr>
                <a:srgbClr val="17406D">
                  <a:lumMod val="40000"/>
                  <a:lumOff val="60000"/>
                </a:srgbClr>
              </a:buClr>
              <a:buSzPct val="100000"/>
              <a:buFont typeface="Arial" panose="020B0604020202020204" pitchFamily="34" charset="0"/>
              <a:buChar char="–"/>
              <a:defRPr/>
            </a:pPr>
            <a:r>
              <a:rPr lang="en-US" sz="1500" kern="0" dirty="0">
                <a:solidFill>
                  <a:prstClr val="white"/>
                </a:solidFill>
                <a:latin typeface="Calibri" panose="020F0502020204030204" pitchFamily="34" charset="0"/>
                <a:cs typeface="Calibri" panose="020F0502020204030204" pitchFamily="34" charset="0"/>
              </a:rPr>
              <a:t>Log all local activity</a:t>
            </a:r>
          </a:p>
          <a:p>
            <a:pPr marL="377190" lvl="1" indent="-274320" defTabSz="914400" fontAlgn="base">
              <a:spcBef>
                <a:spcPts val="900"/>
              </a:spcBef>
              <a:spcAft>
                <a:spcPct val="0"/>
              </a:spcAft>
              <a:buClr>
                <a:srgbClr val="17406D">
                  <a:lumMod val="40000"/>
                  <a:lumOff val="60000"/>
                </a:srgbClr>
              </a:buClr>
              <a:buSzPct val="100000"/>
              <a:buFont typeface="Arial" panose="020B0604020202020204" pitchFamily="34" charset="0"/>
              <a:buChar char="–"/>
              <a:defRPr/>
            </a:pPr>
            <a:r>
              <a:rPr lang="en-US" sz="1500" kern="0" dirty="0">
                <a:solidFill>
                  <a:prstClr val="white"/>
                </a:solidFill>
                <a:latin typeface="Calibri" panose="020F0502020204030204" pitchFamily="34" charset="0"/>
                <a:cs typeface="Calibri" panose="020F0502020204030204" pitchFamily="34" charset="0"/>
              </a:rPr>
              <a:t>Use of recording devices and screenshots</a:t>
            </a:r>
          </a:p>
          <a:p>
            <a:pPr marL="377190" lvl="1" indent="-274320" defTabSz="914400" fontAlgn="base">
              <a:spcBef>
                <a:spcPts val="900"/>
              </a:spcBef>
              <a:spcAft>
                <a:spcPct val="0"/>
              </a:spcAft>
              <a:buClr>
                <a:srgbClr val="17406D">
                  <a:lumMod val="40000"/>
                  <a:lumOff val="60000"/>
                </a:srgbClr>
              </a:buClr>
              <a:buSzPct val="100000"/>
              <a:buFont typeface="Arial" panose="020B0604020202020204" pitchFamily="34" charset="0"/>
              <a:buChar char="–"/>
              <a:defRPr/>
            </a:pPr>
            <a:r>
              <a:rPr lang="en-US" sz="1500" kern="0" dirty="0">
                <a:solidFill>
                  <a:prstClr val="white"/>
                </a:solidFill>
                <a:latin typeface="Calibri" panose="020F0502020204030204" pitchFamily="34" charset="0"/>
                <a:cs typeface="Calibri" panose="020F0502020204030204" pitchFamily="34" charset="0"/>
              </a:rPr>
              <a:t>Redirection - A user casually browsing the Internet is redirected to a malicious site where a number of pop-ups appear</a:t>
            </a:r>
          </a:p>
          <a:p>
            <a:pPr marL="377190" lvl="1" indent="-274320" defTabSz="914400" fontAlgn="base">
              <a:spcBef>
                <a:spcPts val="900"/>
              </a:spcBef>
              <a:spcAft>
                <a:spcPct val="0"/>
              </a:spcAft>
              <a:buClr>
                <a:srgbClr val="17406D">
                  <a:lumMod val="40000"/>
                  <a:lumOff val="60000"/>
                </a:srgbClr>
              </a:buClr>
              <a:buSzPct val="100000"/>
              <a:buFont typeface="Arial" panose="020B0604020202020204" pitchFamily="34" charset="0"/>
              <a:buChar char="–"/>
              <a:defRPr/>
            </a:pPr>
            <a:r>
              <a:rPr lang="en-US" sz="1500" kern="0" dirty="0">
                <a:solidFill>
                  <a:prstClr val="white"/>
                </a:solidFill>
                <a:latin typeface="Calibri" panose="020F0502020204030204" pitchFamily="34" charset="0"/>
                <a:cs typeface="Calibri" panose="020F0502020204030204" pitchFamily="34" charset="0"/>
              </a:rPr>
              <a:t>After clicking on a pop-up to complete a survey, a drive-by download occurs.</a:t>
            </a:r>
          </a:p>
          <a:p>
            <a:pPr marL="377190" lvl="1" indent="-274320" defTabSz="914400" fontAlgn="base">
              <a:spcBef>
                <a:spcPts val="900"/>
              </a:spcBef>
              <a:spcAft>
                <a:spcPct val="0"/>
              </a:spcAft>
              <a:buClr>
                <a:srgbClr val="17406D">
                  <a:lumMod val="40000"/>
                  <a:lumOff val="60000"/>
                </a:srgbClr>
              </a:buClr>
              <a:buSzPct val="100000"/>
              <a:buFont typeface="Arial" panose="020B0604020202020204" pitchFamily="34" charset="0"/>
              <a:buChar char="–"/>
              <a:defRPr/>
            </a:pPr>
            <a:endParaRPr lang="en-US" sz="1400" kern="0" dirty="0">
              <a:solidFill>
                <a:prstClr val="white"/>
              </a:solidFill>
              <a:latin typeface="Calibri" panose="020F0502020204030204" pitchFamily="34" charset="0"/>
              <a:cs typeface="Calibri" panose="020F0502020204030204" pitchFamily="34" charset="0"/>
            </a:endParaRPr>
          </a:p>
          <a:p>
            <a:pPr marL="548640" lvl="2" indent="-274320" defTabSz="914400" fontAlgn="base">
              <a:spcBef>
                <a:spcPts val="1200"/>
              </a:spcBef>
              <a:spcAft>
                <a:spcPct val="0"/>
              </a:spcAft>
              <a:buClr>
                <a:srgbClr val="17406D">
                  <a:lumMod val="40000"/>
                  <a:lumOff val="60000"/>
                </a:srgbClr>
              </a:buClr>
              <a:buSzPct val="100000"/>
              <a:buFont typeface="Arial" panose="020B0604020202020204" pitchFamily="34" charset="0"/>
              <a:buChar char="–"/>
            </a:pPr>
            <a:endParaRPr lang="en-US" sz="1800" b="1" kern="0" dirty="0">
              <a:solidFill>
                <a:prstClr val="white"/>
              </a:solidFill>
              <a:latin typeface="Calibri" panose="020F0502020204030204" pitchFamily="34" charset="0"/>
              <a:cs typeface="Calibri" panose="020F0502020204030204" pitchFamily="34" charset="0"/>
            </a:endParaRPr>
          </a:p>
          <a:p>
            <a:pPr indent="-342900">
              <a:buClr>
                <a:srgbClr val="ED1C24"/>
              </a:buClr>
              <a:buFont typeface="Arial" panose="020B0604020202020204" pitchFamily="34" charset="0"/>
              <a:buChar char="•"/>
              <a:defRPr/>
            </a:pPr>
            <a:endParaRPr kumimoji="0" lang="en-US" sz="1400" b="0" i="0" u="none" strike="noStrike" kern="1200" cap="none" spc="0" normalizeH="0" baseline="0" noProof="0" dirty="0">
              <a:ln>
                <a:noFill/>
              </a:ln>
              <a:solidFill>
                <a:prstClr val="white"/>
              </a:solidFill>
              <a:effectLst/>
              <a:uLnTx/>
              <a:uFillTx/>
              <a:latin typeface="Arial"/>
              <a:ea typeface="+mn-ea"/>
              <a:cs typeface="+mn-cs"/>
            </a:endParaRPr>
          </a:p>
        </p:txBody>
      </p:sp>
      <p:sp>
        <p:nvSpPr>
          <p:cNvPr id="9" name="object 5">
            <a:extLst>
              <a:ext uri="{FF2B5EF4-FFF2-40B4-BE49-F238E27FC236}">
                <a16:creationId xmlns:a16="http://schemas.microsoft.com/office/drawing/2014/main" id="{998CDC5E-46F8-6449-8F7C-271A93AD050B}"/>
              </a:ext>
            </a:extLst>
          </p:cNvPr>
          <p:cNvSpPr>
            <a:spLocks noChangeAspect="1"/>
          </p:cNvSpPr>
          <p:nvPr/>
        </p:nvSpPr>
        <p:spPr>
          <a:xfrm>
            <a:off x="4061820" y="901842"/>
            <a:ext cx="4940210" cy="2634459"/>
          </a:xfrm>
          <a:prstGeom prst="rect">
            <a:avLst/>
          </a:prstGeom>
          <a:blipFill>
            <a:blip r:embed="rId4" cstate="print"/>
            <a:stretch>
              <a:fillRect/>
            </a:stretch>
          </a:blipFill>
        </p:spPr>
        <p:txBody>
          <a:bodyPr wrap="square" lIns="0" tIns="0" rIns="0" bIns="0" rtlCol="0"/>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sz="135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endParaRPr>
          </a:p>
        </p:txBody>
      </p:sp>
      <p:sp>
        <p:nvSpPr>
          <p:cNvPr id="10" name="Slide Number Placeholder 2">
            <a:extLst>
              <a:ext uri="{FF2B5EF4-FFF2-40B4-BE49-F238E27FC236}">
                <a16:creationId xmlns:a16="http://schemas.microsoft.com/office/drawing/2014/main" id="{63E9C02A-E9FC-414C-B5CF-4A11F483BF06}"/>
              </a:ext>
            </a:extLst>
          </p:cNvPr>
          <p:cNvSpPr>
            <a:spLocks noGrp="1"/>
          </p:cNvSpPr>
          <p:nvPr>
            <p:ph type="sldNum" sz="quarter" idx="4"/>
          </p:nvPr>
        </p:nvSpPr>
        <p:spPr>
          <a:xfrm>
            <a:off x="7988300" y="4906537"/>
            <a:ext cx="789940" cy="215532"/>
          </a:xfrm>
        </p:spPr>
        <p:txBody>
          <a:bodyPr/>
          <a:lstStyle/>
          <a:p>
            <a:pPr marL="0" marR="0" lvl="0" indent="0" algn="r" defTabSz="457200" rtl="0" eaLnBrk="0" fontAlgn="auto" latinLnBrk="0" hangingPunct="0">
              <a:lnSpc>
                <a:spcPct val="100000"/>
              </a:lnSpc>
              <a:spcBef>
                <a:spcPts val="0"/>
              </a:spcBef>
              <a:spcAft>
                <a:spcPts val="0"/>
              </a:spcAft>
              <a:buClrTx/>
              <a:buSzTx/>
              <a:buFontTx/>
              <a:buNone/>
              <a:tabLst/>
              <a:defRPr/>
            </a:pPr>
            <a:fld id="{B7CF8A19-3A9E-4ABC-B336-2FDDE321C72D}" type="slidenum">
              <a:rPr kumimoji="0" lang="en-US" sz="750" b="0" i="0" u="none" strike="noStrike" kern="1200" cap="none" spc="0" normalizeH="0" baseline="0" noProof="0" smtClean="0">
                <a:ln>
                  <a:noFill/>
                </a:ln>
                <a:effectLst/>
                <a:uLnTx/>
                <a:uFillTx/>
                <a:latin typeface="Calibri" panose="020F0502020204030204" pitchFamily="34" charset="0"/>
                <a:ea typeface="+mn-ea"/>
                <a:cs typeface="Calibri" panose="020F0502020204030204" pitchFamily="34" charset="0"/>
              </a:rPr>
              <a:pPr marL="0" marR="0" lvl="0" indent="0" algn="r" defTabSz="457200" rtl="0" eaLnBrk="0" fontAlgn="auto" latinLnBrk="0" hangingPunct="0">
                <a:lnSpc>
                  <a:spcPct val="100000"/>
                </a:lnSpc>
                <a:spcBef>
                  <a:spcPts val="0"/>
                </a:spcBef>
                <a:spcAft>
                  <a:spcPts val="0"/>
                </a:spcAft>
                <a:buClrTx/>
                <a:buSzTx/>
                <a:buFontTx/>
                <a:buNone/>
                <a:tabLst/>
                <a:defRPr/>
              </a:pPr>
              <a:t>39</a:t>
            </a:fld>
            <a:endParaRPr kumimoji="0" lang="en-US" sz="750" b="0" i="0" u="none" strike="noStrike" kern="1200" cap="none" spc="0" normalizeH="0" baseline="0" noProof="0">
              <a:ln>
                <a:noFill/>
              </a:ln>
              <a:effectLst/>
              <a:uLnTx/>
              <a:uFillTx/>
              <a:latin typeface="Calibri" panose="020F0502020204030204" pitchFamily="34" charset="0"/>
              <a:ea typeface="+mn-ea"/>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sz="half" idx="1"/>
          </p:nvPr>
        </p:nvSpPr>
        <p:spPr>
          <a:xfrm>
            <a:off x="381000" y="1002532"/>
            <a:ext cx="4191000" cy="3548270"/>
          </a:xfrm>
        </p:spPr>
        <p:txBody>
          <a:bodyPr/>
          <a:lstStyle/>
          <a:p>
            <a:r>
              <a:rPr lang="en-GB" sz="1600" i="0" dirty="0">
                <a:solidFill>
                  <a:schemeClr val="bg1"/>
                </a:solidFill>
              </a:rPr>
              <a:t>Considerations</a:t>
            </a:r>
          </a:p>
          <a:p>
            <a:r>
              <a:rPr lang="en-GB" sz="1400" dirty="0"/>
              <a:t>Known threats versus adversary </a:t>
            </a:r>
            <a:r>
              <a:rPr lang="en-US" sz="1400" dirty="0"/>
              <a:t>behaviors</a:t>
            </a:r>
          </a:p>
          <a:p>
            <a:r>
              <a:rPr lang="en-US" sz="1400" dirty="0"/>
              <a:t>Internal/external</a:t>
            </a:r>
          </a:p>
          <a:p>
            <a:r>
              <a:rPr lang="en-GB" sz="1400" noProof="0" dirty="0"/>
              <a:t>Intent/motivation</a:t>
            </a:r>
          </a:p>
          <a:p>
            <a:pPr lvl="1"/>
            <a:r>
              <a:rPr lang="en-GB" sz="1400" b="0" noProof="0" dirty="0"/>
              <a:t>Maliciously targeted versus opportunistic</a:t>
            </a:r>
          </a:p>
          <a:p>
            <a:pPr lvl="1"/>
            <a:r>
              <a:rPr lang="en-GB" sz="1400" b="0" dirty="0"/>
              <a:t>Accidental/unintentional</a:t>
            </a:r>
            <a:endParaRPr lang="en-GB" sz="1400" b="0" noProof="0" dirty="0"/>
          </a:p>
          <a:p>
            <a:r>
              <a:rPr lang="en-US" sz="1400" dirty="0"/>
              <a:t>Level of sophistication</a:t>
            </a:r>
          </a:p>
          <a:p>
            <a:pPr lvl="1"/>
            <a:r>
              <a:rPr lang="en-US" sz="1400" b="0" dirty="0"/>
              <a:t>R</a:t>
            </a:r>
            <a:r>
              <a:rPr lang="en-GB" sz="1400" b="0" dirty="0"/>
              <a:t>esources / funding</a:t>
            </a:r>
            <a:endParaRPr lang="en-US" sz="1400" b="0" dirty="0"/>
          </a:p>
          <a:p>
            <a:pPr lvl="1"/>
            <a:r>
              <a:rPr lang="en-US" sz="1400" b="0" dirty="0"/>
              <a:t>Adversary capability levels</a:t>
            </a:r>
          </a:p>
          <a:p>
            <a:pPr lvl="1"/>
            <a:endParaRPr lang="en-US" sz="1400" dirty="0"/>
          </a:p>
        </p:txBody>
      </p:sp>
      <p:sp>
        <p:nvSpPr>
          <p:cNvPr id="11266" name="Title 1"/>
          <p:cNvSpPr>
            <a:spLocks noGrp="1"/>
          </p:cNvSpPr>
          <p:nvPr>
            <p:ph type="title"/>
          </p:nvPr>
        </p:nvSpPr>
        <p:spPr/>
        <p:txBody>
          <a:bodyPr/>
          <a:lstStyle/>
          <a:p>
            <a:r>
              <a:rPr lang="en-US" dirty="0"/>
              <a:t>Attributes of Threat Actors</a:t>
            </a:r>
            <a:endParaRPr lang="en-US" noProof="0" dirty="0"/>
          </a:p>
        </p:txBody>
      </p:sp>
      <p:sp>
        <p:nvSpPr>
          <p:cNvPr id="3" name="Slide Number Placeholder 2">
            <a:extLst>
              <a:ext uri="{FF2B5EF4-FFF2-40B4-BE49-F238E27FC236}">
                <a16:creationId xmlns:a16="http://schemas.microsoft.com/office/drawing/2014/main" id="{04779B1A-71B7-49F7-A85C-8532E467CF34}"/>
              </a:ext>
            </a:extLst>
          </p:cNvPr>
          <p:cNvSpPr>
            <a:spLocks noGrp="1"/>
          </p:cNvSpPr>
          <p:nvPr>
            <p:ph type="sldNum" sz="quarter" idx="4"/>
          </p:nvPr>
        </p:nvSpPr>
        <p:spPr/>
        <p:txBody>
          <a:bodyPr/>
          <a:lstStyle/>
          <a:p>
            <a:fld id="{B7CF8A19-3A9E-4ABC-B336-2FDDE321C72D}" type="slidenum">
              <a:rPr lang="en-US" smtClean="0"/>
              <a:pPr/>
              <a:t>4</a:t>
            </a:fld>
            <a:endParaRPr lang="en-US"/>
          </a:p>
        </p:txBody>
      </p:sp>
      <p:sp>
        <p:nvSpPr>
          <p:cNvPr id="2" name="TextBox 1">
            <a:extLst>
              <a:ext uri="{FF2B5EF4-FFF2-40B4-BE49-F238E27FC236}">
                <a16:creationId xmlns:a16="http://schemas.microsoft.com/office/drawing/2014/main" id="{8E8060E7-8774-ADC2-D342-64752A2D277C}"/>
              </a:ext>
            </a:extLst>
          </p:cNvPr>
          <p:cNvSpPr txBox="1"/>
          <p:nvPr/>
        </p:nvSpPr>
        <p:spPr>
          <a:xfrm>
            <a:off x="4572000" y="1002532"/>
            <a:ext cx="4412973" cy="3777957"/>
          </a:xfrm>
          <a:prstGeom prst="rect">
            <a:avLst/>
          </a:prstGeom>
          <a:noFill/>
        </p:spPr>
        <p:txBody>
          <a:bodyPr wrap="square" rtlCol="0">
            <a:spAutoFit/>
          </a:bodyPr>
          <a:lstStyle/>
          <a:p>
            <a:r>
              <a:rPr lang="en-GB" sz="1400" b="1" i="1" dirty="0">
                <a:solidFill>
                  <a:schemeClr val="tx2">
                    <a:lumMod val="40000"/>
                    <a:lumOff val="60000"/>
                  </a:schemeClr>
                </a:solidFill>
                <a:latin typeface="Calibri" panose="020F0502020204030204" pitchFamily="34" charset="0"/>
                <a:cs typeface="Calibri" panose="020F0502020204030204" pitchFamily="34" charset="0"/>
              </a:rPr>
              <a:t>Script kiddies</a:t>
            </a:r>
          </a:p>
          <a:p>
            <a:pPr marL="296863" lvl="1" indent="-277813" defTabSz="914400" fontAlgn="base">
              <a:spcBef>
                <a:spcPts val="900"/>
              </a:spcBef>
              <a:spcAft>
                <a:spcPct val="0"/>
              </a:spcAft>
              <a:buClr>
                <a:schemeClr val="tx2">
                  <a:lumMod val="40000"/>
                  <a:lumOff val="60000"/>
                </a:schemeClr>
              </a:buClr>
              <a:buSzPct val="100000"/>
              <a:buFont typeface="Arial" pitchFamily="34" charset="0"/>
              <a:buChar char="•"/>
            </a:pPr>
            <a:r>
              <a:rPr lang="en-US" sz="1400" dirty="0">
                <a:solidFill>
                  <a:schemeClr val="bg1"/>
                </a:solidFill>
                <a:latin typeface="Calibri" panose="020F0502020204030204" pitchFamily="34" charset="0"/>
                <a:cs typeface="Calibri" panose="020F0502020204030204" pitchFamily="34" charset="0"/>
              </a:rPr>
              <a:t>Motivated primarily by a desire for personal recognition, notoriety and a sense of accomplishment</a:t>
            </a:r>
          </a:p>
          <a:p>
            <a:pPr marL="0" lvl="1" defTabSz="914400" fontAlgn="base">
              <a:spcBef>
                <a:spcPts val="900"/>
              </a:spcBef>
              <a:spcAft>
                <a:spcPct val="0"/>
              </a:spcAft>
              <a:buClr>
                <a:schemeClr val="tx2">
                  <a:lumMod val="40000"/>
                  <a:lumOff val="60000"/>
                </a:schemeClr>
              </a:buClr>
              <a:buSzPct val="100000"/>
              <a:buFont typeface="Arial" pitchFamily="34" charset="0"/>
            </a:pPr>
            <a:r>
              <a:rPr lang="en-GB" sz="1400" b="1" i="1" dirty="0">
                <a:solidFill>
                  <a:schemeClr val="tx2">
                    <a:lumMod val="40000"/>
                    <a:lumOff val="60000"/>
                  </a:schemeClr>
                </a:solidFill>
                <a:latin typeface="Calibri" panose="020F0502020204030204" pitchFamily="34" charset="0"/>
                <a:cs typeface="Calibri" panose="020F0502020204030204" pitchFamily="34" charset="0"/>
              </a:rPr>
              <a:t>Criminal syndicates</a:t>
            </a:r>
            <a:endParaRPr lang="en-US" sz="1400" b="1" i="1" dirty="0">
              <a:solidFill>
                <a:schemeClr val="tx2">
                  <a:lumMod val="40000"/>
                  <a:lumOff val="60000"/>
                </a:schemeClr>
              </a:solidFill>
              <a:latin typeface="Calibri" panose="020F0502020204030204" pitchFamily="34" charset="0"/>
              <a:cs typeface="Calibri" panose="020F0502020204030204" pitchFamily="34" charset="0"/>
            </a:endParaRPr>
          </a:p>
          <a:p>
            <a:pPr marL="296863" indent="-277813" defTabSz="914400" fontAlgn="base">
              <a:spcBef>
                <a:spcPts val="900"/>
              </a:spcBef>
              <a:spcAft>
                <a:spcPct val="0"/>
              </a:spcAft>
              <a:buClr>
                <a:schemeClr val="tx2">
                  <a:lumMod val="40000"/>
                  <a:lumOff val="60000"/>
                </a:schemeClr>
              </a:buClr>
              <a:buSzPct val="100000"/>
              <a:buFont typeface="Arial" pitchFamily="34" charset="0"/>
              <a:buChar char="•"/>
            </a:pPr>
            <a:r>
              <a:rPr lang="en-US" sz="1400" dirty="0">
                <a:solidFill>
                  <a:schemeClr val="bg1"/>
                </a:solidFill>
                <a:latin typeface="Calibri" panose="020F0502020204030204" pitchFamily="34" charset="0"/>
                <a:cs typeface="Calibri" panose="020F0502020204030204" pitchFamily="34" charset="0"/>
              </a:rPr>
              <a:t>Operate across legal jurisdictions</a:t>
            </a:r>
          </a:p>
          <a:p>
            <a:pPr marL="296863" lvl="2" indent="-277813" defTabSz="914400" fontAlgn="base">
              <a:spcBef>
                <a:spcPts val="900"/>
              </a:spcBef>
              <a:spcAft>
                <a:spcPct val="0"/>
              </a:spcAft>
              <a:buClr>
                <a:schemeClr val="tx2">
                  <a:lumMod val="40000"/>
                  <a:lumOff val="60000"/>
                </a:schemeClr>
              </a:buClr>
              <a:buSzPct val="100000"/>
              <a:buFont typeface="Arial" panose="020B0604020202020204" pitchFamily="34" charset="0"/>
              <a:buChar char="•"/>
            </a:pPr>
            <a:r>
              <a:rPr lang="en-US" sz="1400" dirty="0">
                <a:solidFill>
                  <a:schemeClr val="bg1"/>
                </a:solidFill>
                <a:latin typeface="Calibri" panose="020F0502020204030204" pitchFamily="34" charset="0"/>
                <a:cs typeface="Calibri" panose="020F0502020204030204" pitchFamily="34" charset="0"/>
              </a:rPr>
              <a:t>Motivated by criminal profit</a:t>
            </a:r>
          </a:p>
          <a:p>
            <a:pPr marL="296863" lvl="2" indent="-277813" defTabSz="914400" fontAlgn="base">
              <a:spcBef>
                <a:spcPts val="900"/>
              </a:spcBef>
              <a:spcAft>
                <a:spcPct val="0"/>
              </a:spcAft>
              <a:buClr>
                <a:schemeClr val="tx2">
                  <a:lumMod val="40000"/>
                  <a:lumOff val="60000"/>
                </a:schemeClr>
              </a:buClr>
              <a:buSzPct val="100000"/>
              <a:buFont typeface="Arial" panose="020B0604020202020204" pitchFamily="34" charset="0"/>
              <a:buChar char="•"/>
            </a:pPr>
            <a:r>
              <a:rPr lang="en-US" sz="1400" dirty="0">
                <a:solidFill>
                  <a:schemeClr val="bg1"/>
                </a:solidFill>
                <a:latin typeface="Calibri" panose="020F0502020204030204" pitchFamily="34" charset="0"/>
                <a:cs typeface="Calibri" panose="020F0502020204030204" pitchFamily="34" charset="0"/>
              </a:rPr>
              <a:t>Can be very well resourced and funded</a:t>
            </a:r>
          </a:p>
          <a:p>
            <a:pPr defTabSz="914400" fontAlgn="base">
              <a:spcBef>
                <a:spcPts val="900"/>
              </a:spcBef>
              <a:spcAft>
                <a:spcPct val="0"/>
              </a:spcAft>
              <a:buFont typeface="Arial" pitchFamily="34" charset="0"/>
            </a:pPr>
            <a:r>
              <a:rPr lang="en-US" sz="1400" b="1" i="1" dirty="0">
                <a:solidFill>
                  <a:schemeClr val="tx2">
                    <a:lumMod val="40000"/>
                    <a:lumOff val="60000"/>
                  </a:schemeClr>
                </a:solidFill>
                <a:latin typeface="Calibri" panose="020F0502020204030204" pitchFamily="34" charset="0"/>
                <a:cs typeface="Calibri" panose="020F0502020204030204" pitchFamily="34" charset="0"/>
              </a:rPr>
              <a:t>Competitors</a:t>
            </a:r>
          </a:p>
          <a:p>
            <a:pPr marL="296863" lvl="1" indent="-277813" defTabSz="914400" fontAlgn="base">
              <a:spcBef>
                <a:spcPts val="900"/>
              </a:spcBef>
              <a:spcAft>
                <a:spcPct val="0"/>
              </a:spcAft>
              <a:buClr>
                <a:schemeClr val="tx2">
                  <a:lumMod val="40000"/>
                  <a:lumOff val="60000"/>
                </a:schemeClr>
              </a:buClr>
              <a:buSzPct val="100000"/>
              <a:buFont typeface="Arial" pitchFamily="34" charset="0"/>
              <a:buChar char="•"/>
            </a:pPr>
            <a:r>
              <a:rPr lang="en-US" sz="1400" dirty="0">
                <a:solidFill>
                  <a:schemeClr val="bg1"/>
                </a:solidFill>
                <a:latin typeface="Calibri" panose="020F0502020204030204" pitchFamily="34" charset="0"/>
                <a:cs typeface="Calibri" panose="020F0502020204030204" pitchFamily="34" charset="0"/>
              </a:rPr>
              <a:t>Cyber espionage</a:t>
            </a:r>
          </a:p>
          <a:p>
            <a:pPr marL="296863" lvl="1" indent="-277813" defTabSz="914400" fontAlgn="base">
              <a:spcBef>
                <a:spcPts val="900"/>
              </a:spcBef>
              <a:spcAft>
                <a:spcPct val="0"/>
              </a:spcAft>
              <a:buClr>
                <a:schemeClr val="tx2">
                  <a:lumMod val="40000"/>
                  <a:lumOff val="60000"/>
                </a:schemeClr>
              </a:buClr>
              <a:buSzPct val="100000"/>
              <a:buFont typeface="Arial" pitchFamily="34" charset="0"/>
              <a:buChar char="•"/>
            </a:pPr>
            <a:r>
              <a:rPr lang="en-US" sz="1400" dirty="0">
                <a:solidFill>
                  <a:schemeClr val="bg1"/>
                </a:solidFill>
                <a:latin typeface="Calibri" panose="020F0502020204030204" pitchFamily="34" charset="0"/>
                <a:cs typeface="Calibri" panose="020F0502020204030204" pitchFamily="34" charset="0"/>
              </a:rPr>
              <a:t>Combine with insider threat</a:t>
            </a:r>
            <a:endParaRPr lang="en-GB" sz="1400" dirty="0">
              <a:solidFill>
                <a:schemeClr val="bg1"/>
              </a:solidFill>
              <a:latin typeface="Calibri" panose="020F0502020204030204" pitchFamily="34" charset="0"/>
              <a:cs typeface="Calibri" panose="020F0502020204030204" pitchFamily="34" charset="0"/>
            </a:endParaRPr>
          </a:p>
          <a:p>
            <a:pPr marL="296863" lvl="2" indent="-58738" defTabSz="914400" fontAlgn="base">
              <a:spcBef>
                <a:spcPts val="900"/>
              </a:spcBef>
              <a:spcAft>
                <a:spcPct val="0"/>
              </a:spcAft>
              <a:buClr>
                <a:schemeClr val="tx2">
                  <a:lumMod val="40000"/>
                  <a:lumOff val="60000"/>
                </a:schemeClr>
              </a:buClr>
              <a:buSzPct val="100000"/>
              <a:buFont typeface="Arial" panose="020B0604020202020204" pitchFamily="34" charset="0"/>
              <a:buChar char="•"/>
            </a:pPr>
            <a:endParaRPr lang="en-US" sz="1400" b="1" i="1" dirty="0">
              <a:solidFill>
                <a:schemeClr val="tx2">
                  <a:lumMod val="40000"/>
                  <a:lumOff val="60000"/>
                </a:schemeClr>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10782259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a:spcBef>
                <a:spcPts val="675"/>
              </a:spcBef>
            </a:pPr>
            <a:r>
              <a:rPr lang="en-US" sz="1600" b="1" i="1" dirty="0">
                <a:latin typeface="Calibri" panose="020F0502020204030204" pitchFamily="34" charset="0"/>
                <a:cs typeface="Calibri" panose="020F0502020204030204" pitchFamily="34" charset="0"/>
              </a:rPr>
              <a:t>Malware</a:t>
            </a:r>
          </a:p>
          <a:p>
            <a:pPr>
              <a:spcBef>
                <a:spcPts val="675"/>
              </a:spcBef>
            </a:pPr>
            <a:r>
              <a:rPr lang="en-US" sz="1600" dirty="0"/>
              <a:t> </a:t>
            </a:r>
          </a:p>
          <a:p>
            <a:pPr lvl="1">
              <a:spcBef>
                <a:spcPts val="675"/>
              </a:spcBef>
            </a:pPr>
            <a:r>
              <a:rPr lang="en-US" sz="1600" dirty="0"/>
              <a:t>Potentially Unwanted Program (PUP)</a:t>
            </a:r>
          </a:p>
          <a:p>
            <a:pPr lvl="2">
              <a:spcBef>
                <a:spcPts val="675"/>
              </a:spcBef>
            </a:pPr>
            <a:r>
              <a:rPr lang="en-US" sz="1400" b="0" dirty="0"/>
              <a:t>Identified by anti-virus/anti-malware</a:t>
            </a:r>
          </a:p>
          <a:p>
            <a:pPr lvl="2">
              <a:spcBef>
                <a:spcPts val="675"/>
              </a:spcBef>
            </a:pPr>
            <a:r>
              <a:rPr lang="en-US" sz="1400" b="0" dirty="0"/>
              <a:t>Potentially undesirable software</a:t>
            </a:r>
          </a:p>
          <a:p>
            <a:pPr lvl="2">
              <a:spcBef>
                <a:spcPts val="675"/>
              </a:spcBef>
            </a:pPr>
            <a:r>
              <a:rPr lang="en-US" sz="1400" b="0" dirty="0"/>
              <a:t>Often installed along with other software</a:t>
            </a:r>
          </a:p>
          <a:p>
            <a:pPr lvl="2">
              <a:spcBef>
                <a:spcPts val="675"/>
              </a:spcBef>
            </a:pPr>
            <a:r>
              <a:rPr lang="en-US" sz="1400" b="0" dirty="0"/>
              <a:t>Overly aggressive browser toolbar</a:t>
            </a:r>
          </a:p>
          <a:p>
            <a:pPr lvl="2">
              <a:spcBef>
                <a:spcPts val="675"/>
              </a:spcBef>
            </a:pPr>
            <a:r>
              <a:rPr lang="en-US" sz="1400" b="0" dirty="0"/>
              <a:t>A backup utility that displays ads</a:t>
            </a:r>
          </a:p>
          <a:p>
            <a:pPr lvl="2">
              <a:spcBef>
                <a:spcPts val="675"/>
              </a:spcBef>
            </a:pPr>
            <a:r>
              <a:rPr lang="en-US" sz="1400" b="0" dirty="0"/>
              <a:t>Browser search engine hijacker</a:t>
            </a:r>
          </a:p>
        </p:txBody>
      </p:sp>
      <p:sp>
        <p:nvSpPr>
          <p:cNvPr id="7" name="Title 6"/>
          <p:cNvSpPr>
            <a:spLocks noGrp="1"/>
          </p:cNvSpPr>
          <p:nvPr>
            <p:ph type="title"/>
          </p:nvPr>
        </p:nvSpPr>
        <p:spPr>
          <a:xfrm>
            <a:off x="2184094" y="57150"/>
            <a:ext cx="5542586" cy="742950"/>
          </a:xfrm>
          <a:prstGeom prst="rect">
            <a:avLst/>
          </a:prstGeom>
        </p:spPr>
        <p:txBody>
          <a:bodyPr/>
          <a:lstStyle/>
          <a:p>
            <a:r>
              <a:rPr lang="en-US"/>
              <a:t>1.2 Given a scenario, analyze potential indicators to determine the type of attack</a:t>
            </a:r>
            <a:endParaRPr lang="en-US" dirty="0"/>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40</a:t>
            </a:fld>
            <a:endParaRPr lang="en-US" altLang="en-US" dirty="0"/>
          </a:p>
        </p:txBody>
      </p:sp>
      <p:pic>
        <p:nvPicPr>
          <p:cNvPr id="9" name="Picture 8">
            <a:extLst>
              <a:ext uri="{FF2B5EF4-FFF2-40B4-BE49-F238E27FC236}">
                <a16:creationId xmlns:a16="http://schemas.microsoft.com/office/drawing/2014/main" id="{686228AA-06F5-CE87-1AFE-02BAD8F0DAE2}"/>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285396" y="1217689"/>
            <a:ext cx="4065357" cy="270812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0549284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80999" y="800100"/>
            <a:ext cx="5719549" cy="4000500"/>
          </a:xfrm>
        </p:spPr>
        <p:txBody>
          <a:bodyPr/>
          <a:lstStyle/>
          <a:p>
            <a:r>
              <a:rPr lang="en-US" sz="1600" dirty="0"/>
              <a:t>  Keylogger</a:t>
            </a:r>
          </a:p>
          <a:p>
            <a:pPr lvl="2"/>
            <a:r>
              <a:rPr lang="en-US" sz="1400" b="0" dirty="0"/>
              <a:t>An insidious form of spyware</a:t>
            </a:r>
          </a:p>
          <a:p>
            <a:pPr lvl="2"/>
            <a:r>
              <a:rPr lang="en-US" sz="1400" b="0" dirty="0"/>
              <a:t>You enter sensitive data onto your keyboard, believing nobody is watching</a:t>
            </a:r>
          </a:p>
          <a:p>
            <a:pPr lvl="2"/>
            <a:r>
              <a:rPr lang="en-US" sz="1400" b="0" dirty="0"/>
              <a:t>Two types of keyloggers</a:t>
            </a:r>
          </a:p>
          <a:p>
            <a:pPr lvl="3"/>
            <a:r>
              <a:rPr lang="en-US" sz="1400" b="0" dirty="0"/>
              <a:t>Software Keyloggers</a:t>
            </a:r>
          </a:p>
          <a:p>
            <a:pPr lvl="3"/>
            <a:r>
              <a:rPr lang="en-US" sz="1400" b="0" dirty="0"/>
              <a:t>Hardware keyloggers</a:t>
            </a:r>
          </a:p>
          <a:p>
            <a:pPr lvl="2" defTabSz="914400"/>
            <a:r>
              <a:rPr lang="en-US" sz="1400" b="0" dirty="0"/>
              <a:t>This malware generates a file that contains </a:t>
            </a:r>
          </a:p>
          <a:p>
            <a:pPr lvl="3" defTabSz="914400"/>
            <a:r>
              <a:rPr lang="en-US" sz="1400" b="0" dirty="0"/>
              <a:t>URLs to websites visited</a:t>
            </a:r>
          </a:p>
          <a:p>
            <a:pPr lvl="3" defTabSz="914400"/>
            <a:r>
              <a:rPr lang="en-US" sz="1400" b="0" dirty="0"/>
              <a:t>Usernames and Passwords</a:t>
            </a:r>
          </a:p>
          <a:p>
            <a:pPr lvl="3" defTabSz="914400"/>
            <a:r>
              <a:rPr lang="en-US" sz="1400" b="0" dirty="0"/>
              <a:t>Credit card details</a:t>
            </a:r>
          </a:p>
          <a:p>
            <a:pPr lvl="3" defTabSz="914400"/>
            <a:r>
              <a:rPr lang="en-US" sz="1400" b="0" dirty="0"/>
              <a:t>Text from other documents being edited on the system</a:t>
            </a:r>
          </a:p>
          <a:p>
            <a:pPr marL="411480" lvl="3" indent="0">
              <a:buNone/>
            </a:pPr>
            <a:endParaRPr lang="en-US" sz="1400" dirty="0"/>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41</a:t>
            </a:fld>
            <a:endParaRPr lang="en-US" altLang="en-US" dirty="0"/>
          </a:p>
        </p:txBody>
      </p:sp>
      <p:sp>
        <p:nvSpPr>
          <p:cNvPr id="11" name="Title 10"/>
          <p:cNvSpPr>
            <a:spLocks noGrp="1"/>
          </p:cNvSpPr>
          <p:nvPr>
            <p:ph type="title"/>
          </p:nvPr>
        </p:nvSpPr>
        <p:spPr/>
        <p:txBody>
          <a:bodyPr/>
          <a:lstStyle/>
          <a:p>
            <a:r>
              <a:rPr lang="en-US" dirty="0"/>
              <a:t>1.2 Given a scenario, analyze potential indicators to determine the type of attack</a:t>
            </a:r>
          </a:p>
        </p:txBody>
      </p:sp>
      <p:sp>
        <p:nvSpPr>
          <p:cNvPr id="5" name="Content Placeholder 1">
            <a:extLst>
              <a:ext uri="{FF2B5EF4-FFF2-40B4-BE49-F238E27FC236}">
                <a16:creationId xmlns:a16="http://schemas.microsoft.com/office/drawing/2014/main" id="{4AC0A56E-B9B2-900F-E746-4F55B9745CC9}"/>
              </a:ext>
            </a:extLst>
          </p:cNvPr>
          <p:cNvSpPr txBox="1">
            <a:spLocks/>
          </p:cNvSpPr>
          <p:nvPr/>
        </p:nvSpPr>
        <p:spPr>
          <a:xfrm>
            <a:off x="4359470" y="1434363"/>
            <a:ext cx="4097694" cy="2909037"/>
          </a:xfrm>
          <a:prstGeom prst="rect">
            <a:avLst/>
          </a:prstGeom>
        </p:spPr>
        <p:txBody>
          <a:bodyPr/>
          <a:lstStyle>
            <a:lvl1pPr marL="0" indent="0" algn="l" rtl="0" eaLnBrk="1" fontAlgn="base" hangingPunct="1">
              <a:spcBef>
                <a:spcPts val="900"/>
              </a:spcBef>
              <a:spcAft>
                <a:spcPct val="0"/>
              </a:spcAft>
              <a:buClrTx/>
              <a:buSzPct val="80000"/>
              <a:buFont typeface="Arial" pitchFamily="34" charset="0"/>
              <a:buNone/>
              <a:defRPr sz="1500" b="1" i="1">
                <a:solidFill>
                  <a:schemeClr val="tx2">
                    <a:lumMod val="40000"/>
                    <a:lumOff val="60000"/>
                  </a:schemeClr>
                </a:solidFill>
                <a:effectLst/>
                <a:latin typeface="Calibri" panose="020F0502020204030204" pitchFamily="34" charset="0"/>
                <a:ea typeface="+mn-ea"/>
                <a:cs typeface="Calibri" panose="020F0502020204030204" pitchFamily="34" charset="0"/>
              </a:defRPr>
            </a:lvl1pPr>
            <a:lvl2pPr marL="205740" indent="-205740" algn="l" rtl="0" eaLnBrk="1" fontAlgn="base" hangingPunct="1">
              <a:spcBef>
                <a:spcPts val="900"/>
              </a:spcBef>
              <a:spcAft>
                <a:spcPct val="0"/>
              </a:spcAft>
              <a:buClr>
                <a:schemeClr val="tx2">
                  <a:lumMod val="40000"/>
                  <a:lumOff val="60000"/>
                </a:schemeClr>
              </a:buClr>
              <a:buSzPct val="100000"/>
              <a:buFont typeface="Arial" panose="020B0604020202020204" pitchFamily="34" charset="0"/>
              <a:buChar char="•"/>
              <a:defRPr sz="1500" b="1">
                <a:solidFill>
                  <a:schemeClr val="bg1"/>
                </a:solidFill>
                <a:effectLst/>
                <a:latin typeface="Calibri" panose="020F0502020204030204" pitchFamily="34" charset="0"/>
                <a:cs typeface="Calibri" panose="020F0502020204030204" pitchFamily="34" charset="0"/>
              </a:defRPr>
            </a:lvl2pPr>
            <a:lvl3pPr marL="411480" indent="-205740" algn="l" rtl="0" eaLnBrk="1" fontAlgn="base" hangingPunct="1">
              <a:spcBef>
                <a:spcPts val="900"/>
              </a:spcBef>
              <a:spcAft>
                <a:spcPct val="0"/>
              </a:spcAft>
              <a:buClr>
                <a:schemeClr val="tx2">
                  <a:lumMod val="40000"/>
                  <a:lumOff val="60000"/>
                </a:schemeClr>
              </a:buClr>
              <a:buSzPct val="100000"/>
              <a:buFont typeface="Arial" panose="020B0604020202020204" pitchFamily="34" charset="0"/>
              <a:buChar char="–"/>
              <a:defRPr sz="1350" b="1">
                <a:solidFill>
                  <a:schemeClr val="bg1"/>
                </a:solidFill>
                <a:effectLst/>
                <a:latin typeface="Calibri" panose="020F0502020204030204" pitchFamily="34" charset="0"/>
                <a:cs typeface="Calibri" panose="020F0502020204030204" pitchFamily="34" charset="0"/>
              </a:defRPr>
            </a:lvl3pPr>
            <a:lvl4pPr marL="617220" indent="-205740" algn="l" rtl="0" eaLnBrk="1" fontAlgn="base" hangingPunct="1">
              <a:spcBef>
                <a:spcPts val="900"/>
              </a:spcBef>
              <a:spcAft>
                <a:spcPct val="0"/>
              </a:spcAft>
              <a:buClr>
                <a:schemeClr val="tx2">
                  <a:lumMod val="40000"/>
                  <a:lumOff val="60000"/>
                </a:schemeClr>
              </a:buClr>
              <a:buSzPct val="100000"/>
              <a:buFont typeface="Wingdings" panose="05000000000000000000" pitchFamily="2" charset="2"/>
              <a:buChar char="§"/>
              <a:defRPr sz="1350" b="1" baseline="0">
                <a:solidFill>
                  <a:schemeClr val="bg1"/>
                </a:solidFill>
                <a:effectLst/>
                <a:latin typeface="Calibri" panose="020F0502020204030204" pitchFamily="34" charset="0"/>
                <a:cs typeface="Calibri" panose="020F0502020204030204" pitchFamily="34" charset="0"/>
              </a:defRPr>
            </a:lvl4pPr>
            <a:lvl5pPr marL="822960" indent="-205740" algn="l" rtl="0" eaLnBrk="1" fontAlgn="base" hangingPunct="1">
              <a:spcBef>
                <a:spcPts val="900"/>
              </a:spcBef>
              <a:spcAft>
                <a:spcPct val="0"/>
              </a:spcAft>
              <a:buClr>
                <a:schemeClr val="tx2">
                  <a:lumMod val="40000"/>
                  <a:lumOff val="60000"/>
                </a:schemeClr>
              </a:buClr>
              <a:buSzPct val="100000"/>
              <a:buFont typeface="Courier New" panose="02070309020205020404" pitchFamily="49" charset="0"/>
              <a:buChar char="o"/>
              <a:defRPr sz="1350" b="1" baseline="0">
                <a:solidFill>
                  <a:schemeClr val="bg1"/>
                </a:solidFill>
                <a:effectLst/>
                <a:latin typeface="Calibri" panose="020F0502020204030204" pitchFamily="34" charset="0"/>
                <a:cs typeface="Calibri" panose="020F0502020204030204" pitchFamily="34" charset="0"/>
              </a:defRPr>
            </a:lvl5pPr>
            <a:lvl6pPr marL="18859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6pPr>
            <a:lvl7pPr marL="22288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7pPr>
            <a:lvl8pPr marL="25717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8pPr>
            <a:lvl9pPr marL="2914650" indent="-171450" algn="l" rtl="0" eaLnBrk="1" fontAlgn="base" hangingPunct="1">
              <a:spcBef>
                <a:spcPct val="20000"/>
              </a:spcBef>
              <a:spcAft>
                <a:spcPct val="0"/>
              </a:spcAft>
              <a:buClr>
                <a:srgbClr val="003399"/>
              </a:buClr>
              <a:buSzPct val="80000"/>
              <a:buFont typeface="Wingdings" pitchFamily="2" charset="2"/>
              <a:buChar char="n"/>
              <a:defRPr sz="1350">
                <a:solidFill>
                  <a:schemeClr val="tx1"/>
                </a:solidFill>
                <a:latin typeface="+mn-lt"/>
              </a:defRPr>
            </a:lvl9pPr>
          </a:lstStyle>
          <a:p>
            <a:pPr lvl="2" defTabSz="914400"/>
            <a:endParaRPr lang="en-US" sz="1200" kern="0" dirty="0"/>
          </a:p>
        </p:txBody>
      </p:sp>
    </p:spTree>
    <p:extLst>
      <p:ext uri="{BB962C8B-B14F-4D97-AF65-F5344CB8AC3E}">
        <p14:creationId xmlns:p14="http://schemas.microsoft.com/office/powerpoint/2010/main" val="21610347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Content Placeholder 73"/>
          <p:cNvSpPr>
            <a:spLocks noGrp="1"/>
          </p:cNvSpPr>
          <p:nvPr>
            <p:ph sz="half" idx="1"/>
          </p:nvPr>
        </p:nvSpPr>
        <p:spPr/>
        <p:txBody>
          <a:bodyPr/>
          <a:lstStyle/>
          <a:p>
            <a:pPr lvl="0"/>
            <a:r>
              <a:rPr lang="en-US" b="1" i="1" dirty="0">
                <a:solidFill>
                  <a:srgbClr val="17406D">
                    <a:lumMod val="40000"/>
                    <a:lumOff val="60000"/>
                  </a:srgbClr>
                </a:solidFill>
                <a:latin typeface="Calibri" panose="020F0502020204030204" pitchFamily="34" charset="0"/>
                <a:cs typeface="Calibri" panose="020F0502020204030204" pitchFamily="34" charset="0"/>
              </a:rPr>
              <a:t>Malware</a:t>
            </a:r>
          </a:p>
          <a:p>
            <a:pPr lvl="1">
              <a:buClr>
                <a:srgbClr val="17406D">
                  <a:lumMod val="40000"/>
                  <a:lumOff val="60000"/>
                </a:srgbClr>
              </a:buClr>
            </a:pPr>
            <a:r>
              <a:rPr lang="en-US" dirty="0">
                <a:solidFill>
                  <a:prstClr val="white"/>
                </a:solidFill>
              </a:rPr>
              <a:t>Keylogger</a:t>
            </a:r>
          </a:p>
          <a:p>
            <a:endParaRPr lang="en-US" dirty="0"/>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42</a:t>
            </a:fld>
            <a:endParaRPr lang="en-US" altLang="en-US" dirty="0"/>
          </a:p>
        </p:txBody>
      </p:sp>
      <p:sp>
        <p:nvSpPr>
          <p:cNvPr id="73" name="Title 72"/>
          <p:cNvSpPr>
            <a:spLocks noGrp="1"/>
          </p:cNvSpPr>
          <p:nvPr>
            <p:ph type="title"/>
          </p:nvPr>
        </p:nvSpPr>
        <p:spPr/>
        <p:txBody>
          <a:bodyPr/>
          <a:lstStyle/>
          <a:p>
            <a:r>
              <a:rPr lang="en-US" dirty="0"/>
              <a:t>1.2 Given a scenario, analyze potential indicators to determine the type of attack</a:t>
            </a:r>
          </a:p>
        </p:txBody>
      </p:sp>
      <p:sp>
        <p:nvSpPr>
          <p:cNvPr id="10" name="Rectangle 9"/>
          <p:cNvSpPr/>
          <p:nvPr/>
        </p:nvSpPr>
        <p:spPr bwMode="auto">
          <a:xfrm>
            <a:off x="4214118" y="1998500"/>
            <a:ext cx="3129041" cy="283448"/>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21" name="Rectangle 20"/>
          <p:cNvSpPr/>
          <p:nvPr/>
        </p:nvSpPr>
        <p:spPr bwMode="auto">
          <a:xfrm>
            <a:off x="1644104" y="3708798"/>
            <a:ext cx="6513178" cy="283448"/>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29" name="Rectangle 28"/>
          <p:cNvSpPr/>
          <p:nvPr/>
        </p:nvSpPr>
        <p:spPr bwMode="auto">
          <a:xfrm>
            <a:off x="1547867" y="3474877"/>
            <a:ext cx="1716211" cy="283448"/>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pic>
        <p:nvPicPr>
          <p:cNvPr id="3" name="Picture 2" descr="Graphical user interface, text, email&#10;&#10;Description automatically generated">
            <a:extLst>
              <a:ext uri="{FF2B5EF4-FFF2-40B4-BE49-F238E27FC236}">
                <a16:creationId xmlns:a16="http://schemas.microsoft.com/office/drawing/2014/main" id="{0E46B334-74AC-F82F-9656-8ACA17D96576}"/>
              </a:ext>
            </a:extLst>
          </p:cNvPr>
          <p:cNvPicPr>
            <a:picLocks noChangeAspect="1"/>
          </p:cNvPicPr>
          <p:nvPr/>
        </p:nvPicPr>
        <p:blipFill>
          <a:blip r:embed="rId3"/>
          <a:stretch>
            <a:fillRect/>
          </a:stretch>
        </p:blipFill>
        <p:spPr>
          <a:xfrm>
            <a:off x="3264078" y="936257"/>
            <a:ext cx="5446428" cy="3821054"/>
          </a:xfrm>
          <a:prstGeom prst="rect">
            <a:avLst/>
          </a:prstGeom>
        </p:spPr>
      </p:pic>
      <p:sp>
        <p:nvSpPr>
          <p:cNvPr id="5" name="TextBox 4">
            <a:extLst>
              <a:ext uri="{FF2B5EF4-FFF2-40B4-BE49-F238E27FC236}">
                <a16:creationId xmlns:a16="http://schemas.microsoft.com/office/drawing/2014/main" id="{EAD96BC8-8340-D24A-04D8-A9D82A580786}"/>
              </a:ext>
            </a:extLst>
          </p:cNvPr>
          <p:cNvSpPr txBox="1"/>
          <p:nvPr/>
        </p:nvSpPr>
        <p:spPr>
          <a:xfrm>
            <a:off x="396119" y="1491561"/>
            <a:ext cx="2620036" cy="1969770"/>
          </a:xfrm>
          <a:prstGeom prst="rect">
            <a:avLst/>
          </a:prstGeom>
          <a:noFill/>
        </p:spPr>
        <p:txBody>
          <a:bodyPr wrap="square" rtlCol="0">
            <a:spAutoFit/>
          </a:bodyPr>
          <a:lstStyle/>
          <a:p>
            <a:r>
              <a:rPr lang="en-US" sz="1400" dirty="0">
                <a:solidFill>
                  <a:schemeClr val="bg1"/>
                </a:solidFill>
                <a:effectLst/>
                <a:latin typeface="Calibri" panose="020F0502020204030204" pitchFamily="34" charset="0"/>
              </a:rPr>
              <a:t>‘Actual Keylogger’ is Windows software that can run in the background to monitor different kinds of computer activity (opening and closing programs, browsing websites, recording keystrokes, and</a:t>
            </a:r>
            <a:r>
              <a:rPr lang="en-US" sz="1400" dirty="0">
                <a:solidFill>
                  <a:schemeClr val="bg1"/>
                </a:solidFill>
                <a:latin typeface="Calibri" panose="020F0502020204030204" pitchFamily="34" charset="0"/>
              </a:rPr>
              <a:t> </a:t>
            </a:r>
            <a:r>
              <a:rPr lang="en-US" sz="1400" dirty="0">
                <a:solidFill>
                  <a:schemeClr val="bg1"/>
                </a:solidFill>
                <a:effectLst/>
                <a:latin typeface="Calibri" panose="020F0502020204030204" pitchFamily="34" charset="0"/>
              </a:rPr>
              <a:t>capturing screenshots). </a:t>
            </a:r>
            <a:r>
              <a:rPr lang="en-US" sz="1050" i="1" dirty="0">
                <a:solidFill>
                  <a:schemeClr val="bg1"/>
                </a:solidFill>
                <a:effectLst/>
                <a:latin typeface="Calibri" panose="020F0502020204030204" pitchFamily="34" charset="0"/>
              </a:rPr>
              <a:t>(</a:t>
            </a:r>
            <a:r>
              <a:rPr lang="en-US" sz="1000" i="1" dirty="0">
                <a:solidFill>
                  <a:schemeClr val="bg1"/>
                </a:solidFill>
                <a:effectLst/>
                <a:latin typeface="Calibri" panose="020F0502020204030204" pitchFamily="34" charset="0"/>
              </a:rPr>
              <a:t>Screenshot used with permission from </a:t>
            </a:r>
            <a:r>
              <a:rPr lang="en-US" sz="1000" i="1" dirty="0" err="1">
                <a:solidFill>
                  <a:schemeClr val="bg1"/>
                </a:solidFill>
                <a:effectLst/>
                <a:latin typeface="Calibri" panose="020F0502020204030204" pitchFamily="34" charset="0"/>
              </a:rPr>
              <a:t>ActualKeylogger.com</a:t>
            </a:r>
            <a:r>
              <a:rPr lang="en-US" sz="1000" i="1" dirty="0">
                <a:solidFill>
                  <a:schemeClr val="bg1"/>
                </a:solidFill>
                <a:effectLst/>
                <a:latin typeface="Calibri" panose="020F0502020204030204" pitchFamily="34" charset="0"/>
              </a:rPr>
              <a:t>.)</a:t>
            </a:r>
            <a:endParaRPr lang="en-US" sz="1400" i="1" dirty="0">
              <a:solidFill>
                <a:schemeClr val="bg1"/>
              </a:solidFill>
              <a:effectLst/>
              <a:latin typeface="Calibri" panose="020F0502020204030204" pitchFamily="34" charset="0"/>
            </a:endParaRPr>
          </a:p>
        </p:txBody>
      </p:sp>
    </p:spTree>
    <p:extLst>
      <p:ext uri="{BB962C8B-B14F-4D97-AF65-F5344CB8AC3E}">
        <p14:creationId xmlns:p14="http://schemas.microsoft.com/office/powerpoint/2010/main" val="2116100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40921" y="800100"/>
            <a:ext cx="6394450" cy="4000500"/>
          </a:xfrm>
        </p:spPr>
        <p:txBody>
          <a:bodyPr/>
          <a:lstStyle/>
          <a:p>
            <a:r>
              <a:rPr lang="en-US" b="1" i="1" dirty="0">
                <a:latin typeface="Calibri" panose="020F0502020204030204" pitchFamily="34" charset="0"/>
                <a:cs typeface="Calibri" panose="020F0502020204030204" pitchFamily="34" charset="0"/>
              </a:rPr>
              <a:t>Malware</a:t>
            </a:r>
          </a:p>
          <a:p>
            <a:pPr lvl="1"/>
            <a:r>
              <a:rPr lang="en-US" dirty="0"/>
              <a:t>Backdoor</a:t>
            </a:r>
          </a:p>
          <a:p>
            <a:pPr lvl="2"/>
            <a:r>
              <a:rPr lang="en-US" b="0" dirty="0"/>
              <a:t>Malware designed to provide access to a system when normal authentication fails</a:t>
            </a:r>
          </a:p>
          <a:p>
            <a:pPr lvl="2"/>
            <a:r>
              <a:rPr lang="en-US" b="0" dirty="0"/>
              <a:t>Security breach that allows unauthorized people to access data</a:t>
            </a:r>
          </a:p>
          <a:p>
            <a:pPr lvl="2"/>
            <a:r>
              <a:rPr lang="en-US" b="0" dirty="0"/>
              <a:t>Undocumented way of gaining access to a </a:t>
            </a:r>
          </a:p>
          <a:p>
            <a:pPr lvl="3"/>
            <a:r>
              <a:rPr lang="en-US" sz="1200" b="0" dirty="0"/>
              <a:t>Program</a:t>
            </a:r>
          </a:p>
          <a:p>
            <a:pPr lvl="3"/>
            <a:r>
              <a:rPr lang="en-US" sz="1200" b="0" dirty="0"/>
              <a:t>Online service</a:t>
            </a:r>
          </a:p>
          <a:p>
            <a:pPr lvl="3"/>
            <a:r>
              <a:rPr lang="en-US" sz="1200" b="0" dirty="0"/>
              <a:t>Entire computer system</a:t>
            </a:r>
          </a:p>
          <a:p>
            <a:pPr lvl="2"/>
            <a:r>
              <a:rPr lang="en-US" b="0" dirty="0"/>
              <a:t>Provides a way of circumventing security controls to access a system</a:t>
            </a:r>
          </a:p>
          <a:p>
            <a:pPr lvl="3"/>
            <a:r>
              <a:rPr lang="en-US" sz="1200" b="0" dirty="0"/>
              <a:t>Application or host has allowed some users to bypass authentication </a:t>
            </a:r>
          </a:p>
          <a:p>
            <a:pPr lvl="3"/>
            <a:r>
              <a:rPr lang="en-US" sz="1200" b="0" dirty="0"/>
              <a:t>Servers accessed using shared credentials</a:t>
            </a:r>
          </a:p>
          <a:p>
            <a:pPr lvl="3"/>
            <a:r>
              <a:rPr lang="en-US" sz="1200" b="0" dirty="0"/>
              <a:t>Undocumented firewall rules, which provided unauthorized external access to a server</a:t>
            </a:r>
          </a:p>
          <a:p>
            <a:pPr lvl="2"/>
            <a:endParaRPr lang="en-US" dirty="0"/>
          </a:p>
          <a:p>
            <a:pPr lvl="1"/>
            <a:endParaRPr lang="en-US" dirty="0"/>
          </a:p>
          <a:p>
            <a:r>
              <a:rPr lang="en-US" dirty="0"/>
              <a:t> </a:t>
            </a:r>
          </a:p>
          <a:p>
            <a:endParaRPr lang="en-US" dirty="0"/>
          </a:p>
        </p:txBody>
      </p:sp>
      <p:sp>
        <p:nvSpPr>
          <p:cNvPr id="5" name="Title 4"/>
          <p:cNvSpPr>
            <a:spLocks noGrp="1"/>
          </p:cNvSpPr>
          <p:nvPr>
            <p:ph type="title"/>
          </p:nvPr>
        </p:nvSpPr>
        <p:spPr/>
        <p:txBody>
          <a:bodyPr/>
          <a:lstStyle/>
          <a:p>
            <a:r>
              <a:rPr lang="en-US" dirty="0"/>
              <a:t>1.2 Given a scenario, analyze potential indicators to determine the type of attack</a:t>
            </a:r>
          </a:p>
        </p:txBody>
      </p:sp>
      <p:sp>
        <p:nvSpPr>
          <p:cNvPr id="2" name="Slide Number Placeholder 3">
            <a:extLst>
              <a:ext uri="{FF2B5EF4-FFF2-40B4-BE49-F238E27FC236}">
                <a16:creationId xmlns:a16="http://schemas.microsoft.com/office/drawing/2014/main" id="{EBD8F595-5FD8-834A-9FD6-12D4099FD99D}"/>
              </a:ext>
            </a:extLst>
          </p:cNvPr>
          <p:cNvSpPr>
            <a:spLocks noGrp="1"/>
          </p:cNvSpPr>
          <p:nvPr>
            <p:ph type="sldNum" sz="quarter" idx="4"/>
          </p:nvPr>
        </p:nvSpPr>
        <p:spPr>
          <a:xfrm>
            <a:off x="7988300" y="4893469"/>
            <a:ext cx="1143000" cy="228600"/>
          </a:xfrm>
        </p:spPr>
        <p:txBody>
          <a:bodyPr/>
          <a:lstStyle/>
          <a:p>
            <a:fld id="{CF8BF5C1-0C31-4117-9346-26B34DEE768C}" type="slidenum">
              <a:rPr lang="en-US" altLang="en-US" smtClean="0"/>
              <a:pPr/>
              <a:t>43</a:t>
            </a:fld>
            <a:endParaRPr lang="en-US" altLang="en-US" dirty="0"/>
          </a:p>
        </p:txBody>
      </p:sp>
    </p:spTree>
    <p:extLst>
      <p:ext uri="{BB962C8B-B14F-4D97-AF65-F5344CB8AC3E}">
        <p14:creationId xmlns:p14="http://schemas.microsoft.com/office/powerpoint/2010/main" val="6868187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80999" y="800101"/>
            <a:ext cx="6265461" cy="3348818"/>
          </a:xfrm>
          <a:ln>
            <a:noFill/>
          </a:ln>
        </p:spPr>
        <p:txBody>
          <a:bodyPr/>
          <a:lstStyle/>
          <a:p>
            <a:pPr marL="0" lvl="1" indent="0">
              <a:buNone/>
            </a:pPr>
            <a:r>
              <a:rPr lang="en-US" b="1" i="1" dirty="0">
                <a:latin typeface="Calibri" panose="020F0502020204030204" pitchFamily="34" charset="0"/>
                <a:cs typeface="Calibri" panose="020F0502020204030204" pitchFamily="34" charset="0"/>
              </a:rPr>
              <a:t>Logic Bomb</a:t>
            </a:r>
          </a:p>
          <a:p>
            <a:pPr lvl="1"/>
            <a:r>
              <a:rPr lang="en-US" sz="1350" b="0" dirty="0"/>
              <a:t>Lies dormant for a specific amount of time</a:t>
            </a:r>
          </a:p>
          <a:p>
            <a:pPr lvl="1"/>
            <a:r>
              <a:rPr lang="en-US" sz="1350" b="0" dirty="0"/>
              <a:t>Payload is unknown until it triggers</a:t>
            </a:r>
          </a:p>
          <a:p>
            <a:pPr lvl="1"/>
            <a:r>
              <a:rPr lang="en-US" sz="1350" b="0" dirty="0"/>
              <a:t>Triggered by a certain condition</a:t>
            </a:r>
          </a:p>
          <a:p>
            <a:pPr lvl="1"/>
            <a:r>
              <a:rPr lang="en-US" sz="1350" b="0" dirty="0"/>
              <a:t>May change its binary pattern on specific dates at specific times to avoid detection</a:t>
            </a:r>
          </a:p>
          <a:p>
            <a:pPr lvl="1"/>
            <a:r>
              <a:rPr lang="en-US" sz="1350" b="0" dirty="0"/>
              <a:t>Example</a:t>
            </a:r>
          </a:p>
          <a:p>
            <a:pPr lvl="1"/>
            <a:r>
              <a:rPr lang="en-US" sz="1350" b="0" dirty="0">
                <a:solidFill>
                  <a:srgbClr val="00B050"/>
                </a:solidFill>
                <a:hlinkClick r:id="rId3">
                  <a:extLst>
                    <a:ext uri="{A12FA001-AC4F-418D-AE19-62706E023703}">
                      <ahyp:hlinkClr xmlns:ahyp="http://schemas.microsoft.com/office/drawing/2018/hyperlinkcolor" val="tx"/>
                    </a:ext>
                  </a:extLst>
                </a:hlinkClick>
              </a:rPr>
              <a:t>Christmas Logic Bomb</a:t>
            </a:r>
            <a:endParaRPr lang="en-US" sz="1350" b="0" dirty="0">
              <a:solidFill>
                <a:srgbClr val="00B050"/>
              </a:solidFill>
            </a:endParaRPr>
          </a:p>
          <a:p>
            <a:pPr lvl="2"/>
            <a:r>
              <a:rPr lang="en-US" sz="1200" b="0" dirty="0"/>
              <a:t>Try changing the date to today’s date and see what happens!</a:t>
            </a:r>
          </a:p>
        </p:txBody>
      </p:sp>
      <p:sp>
        <p:nvSpPr>
          <p:cNvPr id="7" name="Title 6"/>
          <p:cNvSpPr>
            <a:spLocks noGrp="1"/>
          </p:cNvSpPr>
          <p:nvPr>
            <p:ph type="title"/>
          </p:nvPr>
        </p:nvSpPr>
        <p:spPr>
          <a:xfrm>
            <a:off x="2184094" y="57150"/>
            <a:ext cx="5542586" cy="742950"/>
          </a:xfrm>
          <a:prstGeom prst="rect">
            <a:avLst/>
          </a:prstGeom>
        </p:spPr>
        <p:txBody>
          <a:bodyPr/>
          <a:lstStyle/>
          <a:p>
            <a:r>
              <a:rPr lang="en-US" dirty="0"/>
              <a:t>1.2 Given a scenario, analyze potential indicators to determine the type of attack</a:t>
            </a:r>
          </a:p>
        </p:txBody>
      </p:sp>
      <p:sp>
        <p:nvSpPr>
          <p:cNvPr id="4" name="Slide Number Placeholder 3"/>
          <p:cNvSpPr>
            <a:spLocks noGrp="1"/>
          </p:cNvSpPr>
          <p:nvPr>
            <p:ph type="sldNum" sz="quarter" idx="4"/>
          </p:nvPr>
        </p:nvSpPr>
        <p:spPr/>
        <p:txBody>
          <a:bodyPr/>
          <a:lstStyle/>
          <a:p>
            <a:fld id="{CF8BF5C1-0C31-4117-9346-26B34DEE768C}" type="slidenum">
              <a:rPr lang="en-US" altLang="en-US" smtClean="0"/>
              <a:pPr/>
              <a:t>44</a:t>
            </a:fld>
            <a:endParaRPr lang="en-US" altLang="en-US" dirty="0"/>
          </a:p>
        </p:txBody>
      </p:sp>
      <p:sp>
        <p:nvSpPr>
          <p:cNvPr id="8" name="Rectangle 7"/>
          <p:cNvSpPr/>
          <p:nvPr/>
        </p:nvSpPr>
        <p:spPr bwMode="auto">
          <a:xfrm>
            <a:off x="2922754" y="3074925"/>
            <a:ext cx="3995859" cy="439601"/>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
        <p:nvSpPr>
          <p:cNvPr id="9" name="Rectangle 8"/>
          <p:cNvSpPr/>
          <p:nvPr/>
        </p:nvSpPr>
        <p:spPr bwMode="auto">
          <a:xfrm>
            <a:off x="5401264" y="2184430"/>
            <a:ext cx="1429304" cy="192822"/>
          </a:xfrm>
          <a:prstGeom prst="rect">
            <a:avLst/>
          </a:prstGeom>
          <a:noFill/>
          <a:ln w="9525">
            <a:noFill/>
            <a:miter lim="800000"/>
            <a:headEnd/>
            <a:tailEnd/>
          </a:ln>
          <a:effectLst/>
          <a:scene3d>
            <a:camera prst="orthographicFront">
              <a:rot lat="0" lon="0" rev="0"/>
            </a:camera>
            <a:lightRig rig="contrasting" dir="t">
              <a:rot lat="0" lon="0" rev="1500000"/>
            </a:lightRig>
          </a:scene3d>
          <a:sp3d prstMaterial="metal"/>
        </p:spPr>
        <p:txBody>
          <a:bodyPr wrap="none" rtlCol="0" anchor="ctr"/>
          <a:lstStyle/>
          <a:p>
            <a:pPr algn="ctr"/>
            <a:endParaRPr lang="en-US" sz="1350"/>
          </a:p>
        </p:txBody>
      </p:sp>
    </p:spTree>
    <p:extLst>
      <p:ext uri="{BB962C8B-B14F-4D97-AF65-F5344CB8AC3E}">
        <p14:creationId xmlns:p14="http://schemas.microsoft.com/office/powerpoint/2010/main" val="2516923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7E305C-F2F8-484D-9D39-812A8A651FBF}"/>
              </a:ext>
            </a:extLst>
          </p:cNvPr>
          <p:cNvSpPr>
            <a:spLocks noGrp="1"/>
          </p:cNvSpPr>
          <p:nvPr>
            <p:ph sz="half" idx="1"/>
          </p:nvPr>
        </p:nvSpPr>
        <p:spPr/>
        <p:txBody>
          <a:bodyPr/>
          <a:lstStyle/>
          <a:p>
            <a:r>
              <a:rPr lang="en-US" b="0" dirty="0"/>
              <a:t>Browser changes or overt ransomware notification</a:t>
            </a:r>
          </a:p>
          <a:p>
            <a:r>
              <a:rPr lang="en-US" b="0" dirty="0"/>
              <a:t>Anti-virus notifications</a:t>
            </a:r>
          </a:p>
          <a:p>
            <a:pPr lvl="1"/>
            <a:r>
              <a:rPr lang="en-US" b="0" dirty="0"/>
              <a:t>Endpoint protection platforms and next-gen A-V</a:t>
            </a:r>
          </a:p>
          <a:p>
            <a:pPr lvl="1"/>
            <a:r>
              <a:rPr lang="en-US" b="0" dirty="0"/>
              <a:t>Behavior-based analysis</a:t>
            </a:r>
          </a:p>
          <a:p>
            <a:r>
              <a:rPr lang="en-US" b="0" dirty="0"/>
              <a:t>Sandbox execution</a:t>
            </a:r>
          </a:p>
          <a:p>
            <a:pPr lvl="1"/>
            <a:r>
              <a:rPr lang="en-US" b="0" dirty="0"/>
              <a:t>Cuckoo</a:t>
            </a:r>
          </a:p>
          <a:p>
            <a:r>
              <a:rPr lang="en-US" b="0" dirty="0"/>
              <a:t>Resource utilization/consumption</a:t>
            </a:r>
          </a:p>
          <a:p>
            <a:pPr lvl="1"/>
            <a:r>
              <a:rPr lang="en-US" b="0" dirty="0"/>
              <a:t>Task Manager and top</a:t>
            </a:r>
          </a:p>
          <a:p>
            <a:r>
              <a:rPr lang="en-US" b="0" dirty="0"/>
              <a:t>File system changes</a:t>
            </a:r>
          </a:p>
          <a:p>
            <a:pPr lvl="1"/>
            <a:r>
              <a:rPr lang="en-US" b="0" dirty="0"/>
              <a:t>Registry</a:t>
            </a:r>
          </a:p>
          <a:p>
            <a:pPr lvl="1"/>
            <a:r>
              <a:rPr lang="en-US" b="0" dirty="0"/>
              <a:t>Temp files</a:t>
            </a:r>
          </a:p>
        </p:txBody>
      </p:sp>
      <p:sp>
        <p:nvSpPr>
          <p:cNvPr id="2" name="Title 1">
            <a:extLst>
              <a:ext uri="{FF2B5EF4-FFF2-40B4-BE49-F238E27FC236}">
                <a16:creationId xmlns:a16="http://schemas.microsoft.com/office/drawing/2014/main" id="{563D91E4-A4D5-46B8-89AA-6808126357EA}"/>
              </a:ext>
            </a:extLst>
          </p:cNvPr>
          <p:cNvSpPr>
            <a:spLocks noGrp="1"/>
          </p:cNvSpPr>
          <p:nvPr>
            <p:ph type="title"/>
          </p:nvPr>
        </p:nvSpPr>
        <p:spPr/>
        <p:txBody>
          <a:bodyPr/>
          <a:lstStyle/>
          <a:p>
            <a:r>
              <a:rPr lang="en-US" dirty="0"/>
              <a:t>Malware Indicators</a:t>
            </a:r>
          </a:p>
        </p:txBody>
      </p:sp>
      <p:sp>
        <p:nvSpPr>
          <p:cNvPr id="5" name="Slide Number Placeholder 4">
            <a:extLst>
              <a:ext uri="{FF2B5EF4-FFF2-40B4-BE49-F238E27FC236}">
                <a16:creationId xmlns:a16="http://schemas.microsoft.com/office/drawing/2014/main" id="{A78EC86C-CFF0-430F-9825-6CA898E35DF6}"/>
              </a:ext>
            </a:extLst>
          </p:cNvPr>
          <p:cNvSpPr>
            <a:spLocks noGrp="1"/>
          </p:cNvSpPr>
          <p:nvPr>
            <p:ph type="sldNum" sz="quarter" idx="4"/>
          </p:nvPr>
        </p:nvSpPr>
        <p:spPr/>
        <p:txBody>
          <a:bodyPr/>
          <a:lstStyle/>
          <a:p>
            <a:pPr marL="0" marR="0" lvl="0" indent="0" algn="r" defTabSz="457200" rtl="0" eaLnBrk="0" fontAlgn="auto" latinLnBrk="0" hangingPunct="0">
              <a:lnSpc>
                <a:spcPct val="100000"/>
              </a:lnSpc>
              <a:spcBef>
                <a:spcPts val="0"/>
              </a:spcBef>
              <a:spcAft>
                <a:spcPts val="0"/>
              </a:spcAft>
              <a:buClrTx/>
              <a:buSzTx/>
              <a:buFontTx/>
              <a:buNone/>
              <a:tabLst/>
              <a:defRPr/>
            </a:pPr>
            <a:fld id="{B7CF8A19-3A9E-4ABC-B336-2FDDE321C72D}" type="slidenum">
              <a:rPr kumimoji="0" lang="en-US" sz="750" b="0" i="0" u="none" strike="noStrike" kern="1200" cap="none" spc="0" normalizeH="0" baseline="0" noProof="0" smtClean="0">
                <a:ln>
                  <a:noFill/>
                </a:ln>
                <a:solidFill>
                  <a:prstClr val="black"/>
                </a:solidFill>
                <a:effectLst/>
                <a:uLnTx/>
                <a:uFillTx/>
                <a:latin typeface="Calibri" panose="020F0502020204030204" pitchFamily="34" charset="0"/>
                <a:ea typeface="+mn-ea"/>
                <a:cs typeface="Calibri" panose="020F0502020204030204" pitchFamily="34" charset="0"/>
              </a:rPr>
              <a:pPr marL="0" marR="0" lvl="0" indent="0" algn="r" defTabSz="457200" rtl="0" eaLnBrk="0" fontAlgn="auto" latinLnBrk="0" hangingPunct="0">
                <a:lnSpc>
                  <a:spcPct val="100000"/>
                </a:lnSpc>
                <a:spcBef>
                  <a:spcPts val="0"/>
                </a:spcBef>
                <a:spcAft>
                  <a:spcPts val="0"/>
                </a:spcAft>
                <a:buClrTx/>
                <a:buSzTx/>
                <a:buFontTx/>
                <a:buNone/>
                <a:tabLst/>
                <a:defRPr/>
              </a:pPr>
              <a:t>45</a:t>
            </a:fld>
            <a:endParaRPr kumimoji="0" lang="en-US" sz="750" b="0"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7" name="Slide Number Placeholder 2">
            <a:extLst>
              <a:ext uri="{FF2B5EF4-FFF2-40B4-BE49-F238E27FC236}">
                <a16:creationId xmlns:a16="http://schemas.microsoft.com/office/drawing/2014/main" id="{73021EC2-51D4-8F4A-8FC5-9855CC8C6768}"/>
              </a:ext>
            </a:extLst>
          </p:cNvPr>
          <p:cNvSpPr txBox="1">
            <a:spLocks/>
          </p:cNvSpPr>
          <p:nvPr/>
        </p:nvSpPr>
        <p:spPr bwMode="auto">
          <a:xfrm>
            <a:off x="7988300" y="4906537"/>
            <a:ext cx="789940" cy="21553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defPPr>
              <a:defRPr lang="en-US"/>
            </a:defPPr>
            <a:lvl1pPr marL="0" algn="ctr" defTabSz="457200" rtl="0" eaLnBrk="0" latinLnBrk="0" hangingPunct="0">
              <a:defRPr sz="750" b="0" kern="1200">
                <a:solidFill>
                  <a:schemeClr val="bg1"/>
                </a:solidFill>
                <a:effectLst/>
                <a:latin typeface="Times New Roman" panose="02020603050405020304" pitchFamily="18" charset="0"/>
                <a:ea typeface="+mn-ea"/>
                <a:cs typeface="Times New Roman" panose="02020603050405020304" pitchFamily="18"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defRPr/>
            </a:pPr>
            <a:fld id="{B7CF8A19-3A9E-4ABC-B336-2FDDE321C72D}" type="slidenum">
              <a:rPr lang="en-US" smtClean="0">
                <a:latin typeface="Calibri" panose="020F0502020204030204" pitchFamily="34" charset="0"/>
                <a:cs typeface="Calibri" panose="020F0502020204030204" pitchFamily="34" charset="0"/>
              </a:rPr>
              <a:pPr algn="r">
                <a:defRPr/>
              </a:pPr>
              <a:t>45</a:t>
            </a:fld>
            <a:endParaRPr lang="en-US">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491603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49E6D2-7938-5446-91E5-B8E5C9FE995A}"/>
              </a:ext>
            </a:extLst>
          </p:cNvPr>
          <p:cNvSpPr>
            <a:spLocks noGrp="1"/>
          </p:cNvSpPr>
          <p:nvPr>
            <p:ph sz="half" idx="1"/>
          </p:nvPr>
        </p:nvSpPr>
        <p:spPr/>
        <p:txBody>
          <a:bodyPr/>
          <a:lstStyle/>
          <a:p>
            <a:pPr marL="342900" indent="-342900">
              <a:buFont typeface="+mj-lt"/>
              <a:buAutoNum type="arabicPeriod"/>
            </a:pPr>
            <a:r>
              <a:rPr lang="en-US" sz="1400" b="0" i="0" dirty="0">
                <a:solidFill>
                  <a:schemeClr val="bg1"/>
                </a:solidFill>
              </a:rPr>
              <a:t>What type of attack targets a specific group of users by infecting one or more websites that that group is specifically known to visit frequently?</a:t>
            </a:r>
          </a:p>
          <a:p>
            <a:pPr marL="548640" lvl="1" indent="-342900">
              <a:buFont typeface="+mj-lt"/>
              <a:buAutoNum type="alphaLcPeriod"/>
            </a:pPr>
            <a:r>
              <a:rPr lang="en-US" sz="1400" b="0" i="0" dirty="0">
                <a:solidFill>
                  <a:schemeClr val="bg1"/>
                </a:solidFill>
              </a:rPr>
              <a:t>A watercooler attack</a:t>
            </a:r>
          </a:p>
          <a:p>
            <a:pPr marL="548640" lvl="1" indent="-342900">
              <a:buFont typeface="+mj-lt"/>
              <a:buAutoNum type="alphaLcPeriod"/>
            </a:pPr>
            <a:r>
              <a:rPr lang="en-US" sz="1400" b="0" i="0" dirty="0">
                <a:solidFill>
                  <a:schemeClr val="bg1"/>
                </a:solidFill>
              </a:rPr>
              <a:t>A phishing net attack</a:t>
            </a:r>
          </a:p>
          <a:p>
            <a:pPr marL="548640" lvl="1" indent="-342900">
              <a:buFont typeface="+mj-lt"/>
              <a:buAutoNum type="alphaLcPeriod"/>
            </a:pPr>
            <a:r>
              <a:rPr lang="en-US" sz="1400" b="0" i="0" dirty="0">
                <a:solidFill>
                  <a:schemeClr val="bg1"/>
                </a:solidFill>
              </a:rPr>
              <a:t>A watering hole attack</a:t>
            </a:r>
          </a:p>
          <a:p>
            <a:pPr marL="548640" lvl="1" indent="-342900">
              <a:buFont typeface="+mj-lt"/>
              <a:buAutoNum type="alphaLcPeriod"/>
            </a:pPr>
            <a:r>
              <a:rPr lang="en-US" sz="1400" b="0" i="0" dirty="0">
                <a:solidFill>
                  <a:schemeClr val="bg1"/>
                </a:solidFill>
              </a:rPr>
              <a:t>A phish pond attack</a:t>
            </a:r>
          </a:p>
          <a:p>
            <a:pPr marL="342900" indent="-342900">
              <a:buFont typeface="+mj-lt"/>
              <a:buAutoNum type="arabicPeriod"/>
            </a:pPr>
            <a:r>
              <a:rPr lang="en-US" sz="1400" b="0" i="0" dirty="0">
                <a:solidFill>
                  <a:schemeClr val="bg1"/>
                </a:solidFill>
              </a:rPr>
              <a:t>What type of attack involves adding an expression or phrase such as adding “SAFE” to mail headers?</a:t>
            </a:r>
          </a:p>
          <a:p>
            <a:pPr marL="548640" lvl="1" indent="-342900">
              <a:buFont typeface="+mj-lt"/>
              <a:buAutoNum type="alphaLcPeriod"/>
            </a:pPr>
            <a:r>
              <a:rPr lang="en-US" b="0" i="0" dirty="0">
                <a:solidFill>
                  <a:schemeClr val="bg1"/>
                </a:solidFill>
              </a:rPr>
              <a:t>Pretexting</a:t>
            </a:r>
          </a:p>
          <a:p>
            <a:pPr marL="548640" lvl="1" indent="-342900">
              <a:buFont typeface="+mj-lt"/>
              <a:buAutoNum type="alphaLcPeriod"/>
            </a:pPr>
            <a:r>
              <a:rPr lang="en-US" b="0" dirty="0"/>
              <a:t>Phishing</a:t>
            </a:r>
          </a:p>
          <a:p>
            <a:pPr marL="548640" lvl="1" indent="-342900">
              <a:buFont typeface="+mj-lt"/>
              <a:buAutoNum type="alphaLcPeriod"/>
            </a:pPr>
            <a:r>
              <a:rPr lang="en-US" b="0" i="0" dirty="0">
                <a:solidFill>
                  <a:schemeClr val="bg1"/>
                </a:solidFill>
              </a:rPr>
              <a:t>SQL injection</a:t>
            </a:r>
          </a:p>
          <a:p>
            <a:pPr marL="548640" lvl="1" indent="-342900">
              <a:buFont typeface="+mj-lt"/>
              <a:buAutoNum type="alphaLcPeriod"/>
            </a:pPr>
            <a:r>
              <a:rPr lang="en-US" b="0" dirty="0"/>
              <a:t>Prepending</a:t>
            </a:r>
            <a:endParaRPr lang="en-US" b="0" i="0" dirty="0">
              <a:solidFill>
                <a:schemeClr val="bg1"/>
              </a:solidFill>
            </a:endParaRPr>
          </a:p>
          <a:p>
            <a:pPr marL="548640" lvl="1" indent="-342900">
              <a:buFont typeface="+mj-lt"/>
              <a:buAutoNum type="alphaLcPeriod"/>
            </a:pPr>
            <a:endParaRPr lang="en-US" b="0" i="0" dirty="0">
              <a:solidFill>
                <a:schemeClr val="bg1"/>
              </a:solidFill>
            </a:endParaRPr>
          </a:p>
          <a:p>
            <a:pPr marL="342900" indent="-342900">
              <a:buFont typeface="+mj-lt"/>
              <a:buAutoNum type="arabicPeriod"/>
            </a:pPr>
            <a:endParaRPr lang="en-US" sz="1400" b="0" dirty="0"/>
          </a:p>
        </p:txBody>
      </p:sp>
      <p:sp>
        <p:nvSpPr>
          <p:cNvPr id="4" name="Title 3">
            <a:extLst>
              <a:ext uri="{FF2B5EF4-FFF2-40B4-BE49-F238E27FC236}">
                <a16:creationId xmlns:a16="http://schemas.microsoft.com/office/drawing/2014/main" id="{609BF630-D68E-D14E-B144-EBDAE9075F58}"/>
              </a:ext>
            </a:extLst>
          </p:cNvPr>
          <p:cNvSpPr>
            <a:spLocks noGrp="1"/>
          </p:cNvSpPr>
          <p:nvPr>
            <p:ph type="title"/>
          </p:nvPr>
        </p:nvSpPr>
        <p:spPr/>
        <p:txBody>
          <a:bodyPr/>
          <a:lstStyle/>
          <a:p>
            <a:r>
              <a:rPr lang="en-US" dirty="0"/>
              <a:t>Answer the Questions…</a:t>
            </a:r>
          </a:p>
        </p:txBody>
      </p:sp>
      <p:sp>
        <p:nvSpPr>
          <p:cNvPr id="3" name="Slide Number Placeholder 2">
            <a:extLst>
              <a:ext uri="{FF2B5EF4-FFF2-40B4-BE49-F238E27FC236}">
                <a16:creationId xmlns:a16="http://schemas.microsoft.com/office/drawing/2014/main" id="{CE8EB3DA-C674-F644-8721-ED952A53AFC5}"/>
              </a:ext>
            </a:extLst>
          </p:cNvPr>
          <p:cNvSpPr>
            <a:spLocks noGrp="1"/>
          </p:cNvSpPr>
          <p:nvPr>
            <p:ph type="sldNum" sz="quarter" idx="4"/>
          </p:nvPr>
        </p:nvSpPr>
        <p:spPr/>
        <p:txBody>
          <a:bodyPr/>
          <a:lstStyle/>
          <a:p>
            <a:fld id="{B7CF8A19-3A9E-4ABC-B336-2FDDE321C72D}" type="slidenum">
              <a:rPr lang="en-US" smtClean="0"/>
              <a:pPr/>
              <a:t>46</a:t>
            </a:fld>
            <a:endParaRPr lang="en-US"/>
          </a:p>
        </p:txBody>
      </p:sp>
    </p:spTree>
    <p:extLst>
      <p:ext uri="{BB962C8B-B14F-4D97-AF65-F5344CB8AC3E}">
        <p14:creationId xmlns:p14="http://schemas.microsoft.com/office/powerpoint/2010/main" val="3130821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dissolve">
                                      <p:cBhvr>
                                        <p:cTn id="7" dur="500"/>
                                        <p:tgtEl>
                                          <p:spTgt spid="2">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dissolve">
                                      <p:cBhvr>
                                        <p:cTn id="10" dur="500"/>
                                        <p:tgtEl>
                                          <p:spTgt spid="2">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dissolve">
                                      <p:cBhvr>
                                        <p:cTn id="13" dur="500"/>
                                        <p:tgtEl>
                                          <p:spTgt spid="2">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dissolve">
                                      <p:cBhvr>
                                        <p:cTn id="16" dur="500"/>
                                        <p:tgtEl>
                                          <p:spTgt spid="2">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Effect transition="in" filter="dissolve">
                                      <p:cBhvr>
                                        <p:cTn id="19" dur="500"/>
                                        <p:tgtEl>
                                          <p:spTgt spid="2">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2">
                                            <p:txEl>
                                              <p:pRg st="5" end="5"/>
                                            </p:txEl>
                                          </p:spTgt>
                                        </p:tgtEl>
                                        <p:attrNameLst>
                                          <p:attrName>style.visibility</p:attrName>
                                        </p:attrNameLst>
                                      </p:cBhvr>
                                      <p:to>
                                        <p:strVal val="visible"/>
                                      </p:to>
                                    </p:set>
                                    <p:animEffect transition="in" filter="dissolve">
                                      <p:cBhvr>
                                        <p:cTn id="24" dur="500"/>
                                        <p:tgtEl>
                                          <p:spTgt spid="2">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animEffect transition="in" filter="dissolve">
                                      <p:cBhvr>
                                        <p:cTn id="27" dur="500"/>
                                        <p:tgtEl>
                                          <p:spTgt spid="2">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2">
                                            <p:txEl>
                                              <p:pRg st="7" end="7"/>
                                            </p:txEl>
                                          </p:spTgt>
                                        </p:tgtEl>
                                        <p:attrNameLst>
                                          <p:attrName>style.visibility</p:attrName>
                                        </p:attrNameLst>
                                      </p:cBhvr>
                                      <p:to>
                                        <p:strVal val="visible"/>
                                      </p:to>
                                    </p:set>
                                    <p:animEffect transition="in" filter="dissolve">
                                      <p:cBhvr>
                                        <p:cTn id="30" dur="500"/>
                                        <p:tgtEl>
                                          <p:spTgt spid="2">
                                            <p:txEl>
                                              <p:pRg st="7" end="7"/>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animEffect transition="in" filter="dissolve">
                                      <p:cBhvr>
                                        <p:cTn id="33" dur="500"/>
                                        <p:tgtEl>
                                          <p:spTgt spid="2">
                                            <p:txEl>
                                              <p:pRg st="8" end="8"/>
                                            </p:txEl>
                                          </p:spTgt>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2">
                                            <p:txEl>
                                              <p:pRg st="9" end="9"/>
                                            </p:txEl>
                                          </p:spTgt>
                                        </p:tgtEl>
                                        <p:attrNameLst>
                                          <p:attrName>style.visibility</p:attrName>
                                        </p:attrNameLst>
                                      </p:cBhvr>
                                      <p:to>
                                        <p:strVal val="visible"/>
                                      </p:to>
                                    </p:set>
                                    <p:animEffect transition="in" filter="dissolve">
                                      <p:cBhvr>
                                        <p:cTn id="36" dur="500"/>
                                        <p:tgtEl>
                                          <p:spTgt spid="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49E6D2-7938-5446-91E5-B8E5C9FE995A}"/>
              </a:ext>
            </a:extLst>
          </p:cNvPr>
          <p:cNvSpPr>
            <a:spLocks noGrp="1"/>
          </p:cNvSpPr>
          <p:nvPr>
            <p:ph sz="half" idx="1"/>
          </p:nvPr>
        </p:nvSpPr>
        <p:spPr/>
        <p:txBody>
          <a:bodyPr/>
          <a:lstStyle/>
          <a:p>
            <a:pPr marL="342900" indent="-342900">
              <a:spcBef>
                <a:spcPts val="0"/>
              </a:spcBef>
              <a:buFont typeface="+mj-lt"/>
              <a:buAutoNum type="arabicPeriod"/>
            </a:pPr>
            <a:r>
              <a:rPr lang="en-US" sz="1400" b="0" i="1" dirty="0">
                <a:solidFill>
                  <a:schemeClr val="bg1"/>
                </a:solidFill>
                <a:latin typeface="Calibri" panose="020F0502020204030204" pitchFamily="34" charset="0"/>
                <a:cs typeface="Calibri" panose="020F0502020204030204" pitchFamily="34" charset="0"/>
              </a:rPr>
              <a:t>The help desk takes a call and the caller states that she cannot connect to the e-commerce website to check her order status. She would also like a username and password. The user gives a valid customer company name but is not listed as a contact in the customer database. The user does not know the correct company code or customer ID. Is this likely to be a social engineering attempt, or is it a false alarm?</a:t>
            </a:r>
          </a:p>
          <a:p>
            <a:pPr marL="342900" indent="-342900">
              <a:spcBef>
                <a:spcPts val="600"/>
              </a:spcBef>
              <a:buFont typeface="+mj-lt"/>
              <a:buAutoNum type="arabicPeriod"/>
            </a:pPr>
            <a:r>
              <a:rPr lang="en-US" sz="1400" b="0" i="1" dirty="0">
                <a:solidFill>
                  <a:schemeClr val="bg1"/>
                </a:solidFill>
                <a:latin typeface="Calibri" panose="020F0502020204030204" pitchFamily="34" charset="0"/>
                <a:cs typeface="Calibri" panose="020F0502020204030204" pitchFamily="34" charset="0"/>
              </a:rPr>
              <a:t>A purchasing manager is browsing a list of products on a vendor's website when a window opens claiming that anti-malware software has detected several thousand files on his computer that are infected with viruses. Instructions in the official-looking window indicate the user should click a link to install software that will remove these infections. What type of social engineering attempt is this, or is it a false alarm?</a:t>
            </a:r>
          </a:p>
          <a:p>
            <a:pPr marL="342900" indent="-342900">
              <a:spcBef>
                <a:spcPts val="600"/>
              </a:spcBef>
              <a:buFont typeface="+mj-lt"/>
              <a:buAutoNum type="arabicPeriod"/>
            </a:pPr>
            <a:r>
              <a:rPr lang="en-US" sz="1400" b="0" i="1" dirty="0">
                <a:solidFill>
                  <a:schemeClr val="bg1"/>
                </a:solidFill>
                <a:latin typeface="Calibri" panose="020F0502020204030204" pitchFamily="34" charset="0"/>
                <a:cs typeface="Calibri" panose="020F0502020204030204" pitchFamily="34" charset="0"/>
              </a:rPr>
              <a:t>Your CEO calls to request market research data immediately be forwarded to her personal email address. You recognize her voice, but a proper request form has not been filled out and use of third-party email is prohibited. She states that normally she would fill out the form and should not be an exception, but she urgently needs the data to prepare for a round table at a conference she is attending. What type of social engineering techniques could this use, or is it a false alarm?</a:t>
            </a:r>
          </a:p>
          <a:p>
            <a:pPr marL="342900" indent="-342900">
              <a:buFont typeface="+mj-lt"/>
              <a:buAutoNum type="arabicPeriod"/>
            </a:pPr>
            <a:endParaRPr lang="en-US" sz="1400" b="0" dirty="0"/>
          </a:p>
          <a:p>
            <a:pPr marL="342900" indent="-342900">
              <a:spcBef>
                <a:spcPts val="0"/>
              </a:spcBef>
              <a:buFont typeface="+mj-lt"/>
              <a:buAutoNum type="arabicPeriod"/>
            </a:pPr>
            <a:endParaRPr lang="en-US" sz="1400" b="0" dirty="0"/>
          </a:p>
        </p:txBody>
      </p:sp>
      <p:sp>
        <p:nvSpPr>
          <p:cNvPr id="4" name="Title 3">
            <a:extLst>
              <a:ext uri="{FF2B5EF4-FFF2-40B4-BE49-F238E27FC236}">
                <a16:creationId xmlns:a16="http://schemas.microsoft.com/office/drawing/2014/main" id="{609BF630-D68E-D14E-B144-EBDAE9075F58}"/>
              </a:ext>
            </a:extLst>
          </p:cNvPr>
          <p:cNvSpPr>
            <a:spLocks noGrp="1"/>
          </p:cNvSpPr>
          <p:nvPr>
            <p:ph type="title"/>
          </p:nvPr>
        </p:nvSpPr>
        <p:spPr>
          <a:xfrm>
            <a:off x="0" y="57150"/>
            <a:ext cx="9131299" cy="742950"/>
          </a:xfrm>
        </p:spPr>
        <p:txBody>
          <a:bodyPr/>
          <a:lstStyle/>
          <a:p>
            <a:r>
              <a:rPr lang="en-US" sz="1600" dirty="0"/>
              <a:t>Social Engineering attempt or false alarm?</a:t>
            </a:r>
          </a:p>
        </p:txBody>
      </p:sp>
      <p:sp>
        <p:nvSpPr>
          <p:cNvPr id="3" name="Slide Number Placeholder 2">
            <a:extLst>
              <a:ext uri="{FF2B5EF4-FFF2-40B4-BE49-F238E27FC236}">
                <a16:creationId xmlns:a16="http://schemas.microsoft.com/office/drawing/2014/main" id="{CE8EB3DA-C674-F644-8721-ED952A53AFC5}"/>
              </a:ext>
            </a:extLst>
          </p:cNvPr>
          <p:cNvSpPr>
            <a:spLocks noGrp="1"/>
          </p:cNvSpPr>
          <p:nvPr>
            <p:ph type="sldNum" sz="quarter" idx="4"/>
          </p:nvPr>
        </p:nvSpPr>
        <p:spPr/>
        <p:txBody>
          <a:bodyPr/>
          <a:lstStyle/>
          <a:p>
            <a:pPr marL="0" marR="0" lvl="0" indent="0" algn="r" defTabSz="457200" rtl="0" eaLnBrk="0" fontAlgn="auto" latinLnBrk="0" hangingPunct="0">
              <a:lnSpc>
                <a:spcPct val="100000"/>
              </a:lnSpc>
              <a:spcBef>
                <a:spcPts val="0"/>
              </a:spcBef>
              <a:spcAft>
                <a:spcPts val="0"/>
              </a:spcAft>
              <a:buClrTx/>
              <a:buSzTx/>
              <a:buFontTx/>
              <a:buNone/>
              <a:tabLst/>
              <a:defRPr/>
            </a:pPr>
            <a:fld id="{B7CF8A19-3A9E-4ABC-B336-2FDDE321C72D}" type="slidenum">
              <a:rPr kumimoji="0" lang="en-US" sz="750" b="0" i="0" u="none" strike="noStrike" kern="1200" cap="none" spc="0" normalizeH="0" baseline="0" noProof="0" smtClean="0">
                <a:ln>
                  <a:noFill/>
                </a:ln>
                <a:effectLst/>
                <a:uLnTx/>
                <a:uFillTx/>
                <a:latin typeface="Calibri" panose="020F0502020204030204" pitchFamily="34" charset="0"/>
                <a:ea typeface="+mn-ea"/>
                <a:cs typeface="Calibri" panose="020F0502020204030204" pitchFamily="34" charset="0"/>
              </a:rPr>
              <a:pPr marL="0" marR="0" lvl="0" indent="0" algn="r" defTabSz="457200" rtl="0" eaLnBrk="0" fontAlgn="auto" latinLnBrk="0" hangingPunct="0">
                <a:lnSpc>
                  <a:spcPct val="100000"/>
                </a:lnSpc>
                <a:spcBef>
                  <a:spcPts val="0"/>
                </a:spcBef>
                <a:spcAft>
                  <a:spcPts val="0"/>
                </a:spcAft>
                <a:buClrTx/>
                <a:buSzTx/>
                <a:buFontTx/>
                <a:buNone/>
                <a:tabLst/>
                <a:defRPr/>
              </a:pPr>
              <a:t>47</a:t>
            </a:fld>
            <a:endParaRPr kumimoji="0" lang="en-US" sz="750" b="0" i="0" u="none" strike="noStrike" kern="1200" cap="none" spc="0" normalizeH="0" baseline="0" noProof="0">
              <a:ln>
                <a:noFill/>
              </a:ln>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130158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dissolv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dissolv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dissolve">
                                      <p:cBhvr>
                                        <p:cTn id="1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Question mark on green pastel background">
            <a:extLst>
              <a:ext uri="{FF2B5EF4-FFF2-40B4-BE49-F238E27FC236}">
                <a16:creationId xmlns:a16="http://schemas.microsoft.com/office/drawing/2014/main" id="{80D588C0-BCD2-4DBC-9022-BA816F3A40D4}"/>
              </a:ext>
            </a:extLst>
          </p:cNvPr>
          <p:cNvPicPr>
            <a:picLocks noChangeAspect="1"/>
          </p:cNvPicPr>
          <p:nvPr/>
        </p:nvPicPr>
        <p:blipFill rotWithShape="1">
          <a:blip r:embed="rId3"/>
          <a:srcRect t="12969" r="-2" b="30804"/>
          <a:stretch/>
        </p:blipFill>
        <p:spPr>
          <a:xfrm>
            <a:off x="341924" y="980347"/>
            <a:ext cx="8460152" cy="3567590"/>
          </a:xfrm>
          <a:prstGeom prst="rect">
            <a:avLst/>
          </a:prstGeom>
          <a:noFill/>
        </p:spPr>
      </p:pic>
      <p:sp>
        <p:nvSpPr>
          <p:cNvPr id="8" name="Title 1">
            <a:extLst>
              <a:ext uri="{FF2B5EF4-FFF2-40B4-BE49-F238E27FC236}">
                <a16:creationId xmlns:a16="http://schemas.microsoft.com/office/drawing/2014/main" id="{62660C21-9662-4DDC-8741-B081489C9E95}"/>
              </a:ext>
            </a:extLst>
          </p:cNvPr>
          <p:cNvSpPr>
            <a:spLocks noGrp="1"/>
          </p:cNvSpPr>
          <p:nvPr>
            <p:ph type="title"/>
          </p:nvPr>
        </p:nvSpPr>
        <p:spPr/>
        <p:txBody>
          <a:bodyPr anchor="ctr">
            <a:normAutofit/>
          </a:bodyPr>
          <a:lstStyle/>
          <a:p>
            <a:r>
              <a:rPr lang="en-US" dirty="0"/>
              <a:t>QUESTIONS</a:t>
            </a:r>
          </a:p>
        </p:txBody>
      </p:sp>
      <p:sp>
        <p:nvSpPr>
          <p:cNvPr id="12" name="Slide Number Placeholder 4">
            <a:extLst>
              <a:ext uri="{FF2B5EF4-FFF2-40B4-BE49-F238E27FC236}">
                <a16:creationId xmlns:a16="http://schemas.microsoft.com/office/drawing/2014/main" id="{88DBEAD6-051E-4B67-9C6C-B1662A62147B}"/>
              </a:ext>
            </a:extLst>
          </p:cNvPr>
          <p:cNvSpPr>
            <a:spLocks noGrp="1"/>
          </p:cNvSpPr>
          <p:nvPr>
            <p:ph type="sldNum" sz="quarter" idx="4"/>
          </p:nvPr>
        </p:nvSpPr>
        <p:spPr/>
        <p:txBody>
          <a:bodyPr anchor="ctr">
            <a:normAutofit/>
          </a:bodyPr>
          <a:lstStyle/>
          <a:p>
            <a:pPr marL="0" marR="0" lvl="0" indent="0" algn="r" defTabSz="457200" rtl="0" eaLnBrk="0" fontAlgn="auto" latinLnBrk="0" hangingPunct="0">
              <a:lnSpc>
                <a:spcPct val="100000"/>
              </a:lnSpc>
              <a:spcBef>
                <a:spcPts val="0"/>
              </a:spcBef>
              <a:spcAft>
                <a:spcPts val="600"/>
              </a:spcAft>
              <a:buClrTx/>
              <a:buSzTx/>
              <a:buFontTx/>
              <a:buNone/>
              <a:tabLst/>
              <a:defRPr/>
            </a:pPr>
            <a:fld id="{B7CF8A19-3A9E-4ABC-B336-2FDDE321C72D}" type="slidenum">
              <a:rPr kumimoji="0" lang="en-US" sz="750" b="0" i="0" u="none" strike="noStrike" kern="1200" cap="none" spc="0" normalizeH="0" baseline="0" noProof="0" smtClean="0">
                <a:ln>
                  <a:noFill/>
                </a:ln>
                <a:solidFill>
                  <a:prstClr val="black"/>
                </a:solidFill>
                <a:effectLst/>
                <a:uLnTx/>
                <a:uFillTx/>
                <a:latin typeface="Calibri" panose="020F0502020204030204" pitchFamily="34" charset="0"/>
                <a:ea typeface="+mn-ea"/>
                <a:cs typeface="Calibri" panose="020F0502020204030204" pitchFamily="34" charset="0"/>
              </a:rPr>
              <a:pPr marL="0" marR="0" lvl="0" indent="0" algn="r" defTabSz="457200" rtl="0" eaLnBrk="0" fontAlgn="auto" latinLnBrk="0" hangingPunct="0">
                <a:lnSpc>
                  <a:spcPct val="100000"/>
                </a:lnSpc>
                <a:spcBef>
                  <a:spcPts val="0"/>
                </a:spcBef>
                <a:spcAft>
                  <a:spcPts val="600"/>
                </a:spcAft>
                <a:buClrTx/>
                <a:buSzTx/>
                <a:buFontTx/>
                <a:buNone/>
                <a:tabLst/>
                <a:defRPr/>
              </a:pPr>
              <a:t>48</a:t>
            </a:fld>
            <a:endParaRPr kumimoji="0" lang="en-US" sz="750" b="0"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 name="Footer Placeholder 2">
            <a:extLst>
              <a:ext uri="{FF2B5EF4-FFF2-40B4-BE49-F238E27FC236}">
                <a16:creationId xmlns:a16="http://schemas.microsoft.com/office/drawing/2014/main" id="{205A2576-2478-4150-A271-2B311692F3DB}"/>
              </a:ext>
            </a:extLst>
          </p:cNvPr>
          <p:cNvSpPr>
            <a:spLocks noGrp="1"/>
          </p:cNvSpPr>
          <p:nvPr>
            <p:ph type="ftr" sz="quarter" idx="4294967295"/>
          </p:nvPr>
        </p:nvSpPr>
        <p:spPr>
          <a:xfrm>
            <a:off x="0" y="0"/>
            <a:ext cx="0" cy="0"/>
          </a:xfrm>
        </p:spPr>
        <p:txBody>
          <a:bodyPr anchor="ctr">
            <a:normAutofit fontScale="25000" lnSpcReduction="20000"/>
          </a:bodyPr>
          <a:lstStyle/>
          <a:p>
            <a:pPr marL="0" marR="0" lvl="0" indent="0" algn="l" defTabSz="457200" rtl="0" eaLnBrk="1" fontAlgn="auto" latinLnBrk="0" hangingPunct="1">
              <a:lnSpc>
                <a:spcPct val="100000"/>
              </a:lnSpc>
              <a:spcBef>
                <a:spcPts val="0"/>
              </a:spcBef>
              <a:spcAft>
                <a:spcPts val="600"/>
              </a:spcAft>
              <a:buClrTx/>
              <a:buSzTx/>
              <a:buFontTx/>
              <a:buNone/>
              <a:tabLst/>
              <a:defRPr/>
            </a:pPr>
            <a:r>
              <a:rPr kumimoji="0" lang="en-GB" sz="1800" b="0" i="0" u="none" strike="noStrike" kern="1200" cap="none" spc="0" normalizeH="0" baseline="0" noProof="0">
                <a:ln>
                  <a:noFill/>
                </a:ln>
                <a:solidFill>
                  <a:prstClr val="white"/>
                </a:solidFill>
                <a:effectLst/>
                <a:uLnTx/>
                <a:uFillTx/>
                <a:latin typeface="Arial"/>
                <a:ea typeface="+mn-ea"/>
                <a:cs typeface="+mn-cs"/>
              </a:rPr>
              <a:t>CompTIA Security+ Lesson 5 | Copyright © 2020 CompTIA Properties, LLC. All Rights Reserved.  |  CompTIA.org</a:t>
            </a: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sp>
        <p:nvSpPr>
          <p:cNvPr id="9" name="Slide Number Placeholder 2">
            <a:extLst>
              <a:ext uri="{FF2B5EF4-FFF2-40B4-BE49-F238E27FC236}">
                <a16:creationId xmlns:a16="http://schemas.microsoft.com/office/drawing/2014/main" id="{ECFEF940-CC2F-0544-B49A-1764C31FB34B}"/>
              </a:ext>
            </a:extLst>
          </p:cNvPr>
          <p:cNvSpPr txBox="1">
            <a:spLocks/>
          </p:cNvSpPr>
          <p:nvPr/>
        </p:nvSpPr>
        <p:spPr bwMode="auto">
          <a:xfrm>
            <a:off x="7988300" y="4906537"/>
            <a:ext cx="789940" cy="21553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defPPr>
              <a:defRPr lang="en-US"/>
            </a:defPPr>
            <a:lvl1pPr marL="0" algn="ctr" defTabSz="457200" rtl="0" eaLnBrk="0" latinLnBrk="0" hangingPunct="0">
              <a:defRPr sz="750" b="0" kern="1200">
                <a:solidFill>
                  <a:schemeClr val="bg1"/>
                </a:solidFill>
                <a:effectLst/>
                <a:latin typeface="Times New Roman" panose="02020603050405020304" pitchFamily="18" charset="0"/>
                <a:ea typeface="+mn-ea"/>
                <a:cs typeface="Times New Roman" panose="02020603050405020304" pitchFamily="18"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defRPr/>
            </a:pPr>
            <a:fld id="{B7CF8A19-3A9E-4ABC-B336-2FDDE321C72D}" type="slidenum">
              <a:rPr lang="en-US" smtClean="0">
                <a:latin typeface="Calibri" panose="020F0502020204030204" pitchFamily="34" charset="0"/>
                <a:cs typeface="Calibri" panose="020F0502020204030204" pitchFamily="34" charset="0"/>
              </a:rPr>
              <a:pPr algn="r">
                <a:defRPr/>
              </a:pPr>
              <a:t>48</a:t>
            </a:fld>
            <a:endParaRPr lang="en-US">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992977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FEBAF4-E876-411B-BEC2-B82F7448097D}"/>
              </a:ext>
            </a:extLst>
          </p:cNvPr>
          <p:cNvSpPr>
            <a:spLocks noGrp="1"/>
          </p:cNvSpPr>
          <p:nvPr>
            <p:ph sz="half" idx="1"/>
          </p:nvPr>
        </p:nvSpPr>
        <p:spPr/>
        <p:txBody>
          <a:bodyPr/>
          <a:lstStyle/>
          <a:p>
            <a:r>
              <a:rPr lang="en-US" dirty="0">
                <a:solidFill>
                  <a:schemeClr val="bg1"/>
                </a:solidFill>
              </a:rPr>
              <a:t>1.5 </a:t>
            </a:r>
            <a:r>
              <a:rPr lang="en-GB" dirty="0">
                <a:solidFill>
                  <a:schemeClr val="bg1"/>
                </a:solidFill>
              </a:rPr>
              <a:t>Explain different threat actors, vectors and intelligence sources</a:t>
            </a:r>
          </a:p>
          <a:p>
            <a:r>
              <a:rPr lang="en-GB" dirty="0">
                <a:solidFill>
                  <a:schemeClr val="bg1"/>
                </a:solidFill>
              </a:rPr>
              <a:t>1.1 Compare and contrast different types of social engineering techniques</a:t>
            </a:r>
          </a:p>
          <a:p>
            <a:r>
              <a:rPr lang="en-US" dirty="0">
                <a:solidFill>
                  <a:schemeClr val="bg1"/>
                </a:solidFill>
              </a:rPr>
              <a:t>1.2 </a:t>
            </a:r>
            <a:r>
              <a:rPr lang="en-GB" dirty="0">
                <a:solidFill>
                  <a:schemeClr val="bg1"/>
                </a:solidFill>
              </a:rPr>
              <a:t>Given a scenario, </a:t>
            </a:r>
            <a:r>
              <a:rPr lang="en-US" dirty="0">
                <a:solidFill>
                  <a:schemeClr val="bg1"/>
                </a:solidFill>
              </a:rPr>
              <a:t>analyze</a:t>
            </a:r>
            <a:r>
              <a:rPr lang="en-GB" dirty="0">
                <a:solidFill>
                  <a:schemeClr val="bg1"/>
                </a:solidFill>
              </a:rPr>
              <a:t> potential indicators to determine the type of attack</a:t>
            </a:r>
          </a:p>
          <a:p>
            <a:pPr marL="0" indent="0">
              <a:buNone/>
            </a:pPr>
            <a:r>
              <a:rPr lang="en-GB" dirty="0">
                <a:solidFill>
                  <a:schemeClr val="bg1"/>
                </a:solidFill>
              </a:rPr>
              <a:t> </a:t>
            </a:r>
            <a:endParaRPr lang="en-US" dirty="0">
              <a:solidFill>
                <a:schemeClr val="bg1"/>
              </a:solidFill>
            </a:endParaRPr>
          </a:p>
          <a:p>
            <a:endParaRPr lang="en-GB" dirty="0">
              <a:solidFill>
                <a:schemeClr val="bg1"/>
              </a:solidFill>
            </a:endParaRPr>
          </a:p>
        </p:txBody>
      </p:sp>
      <p:sp>
        <p:nvSpPr>
          <p:cNvPr id="5" name="Title 4">
            <a:extLst>
              <a:ext uri="{FF2B5EF4-FFF2-40B4-BE49-F238E27FC236}">
                <a16:creationId xmlns:a16="http://schemas.microsoft.com/office/drawing/2014/main" id="{D1C3B236-0048-47F2-B381-053F462255D4}"/>
              </a:ext>
            </a:extLst>
          </p:cNvPr>
          <p:cNvSpPr>
            <a:spLocks noGrp="1"/>
          </p:cNvSpPr>
          <p:nvPr>
            <p:ph type="title"/>
          </p:nvPr>
        </p:nvSpPr>
        <p:spPr/>
        <p:txBody>
          <a:bodyPr/>
          <a:lstStyle/>
          <a:p>
            <a:r>
              <a:rPr lang="en-US" dirty="0"/>
              <a:t>Syllabus Objectives Covered</a:t>
            </a:r>
          </a:p>
        </p:txBody>
      </p:sp>
      <p:sp>
        <p:nvSpPr>
          <p:cNvPr id="4" name="Slide Number Placeholder 3">
            <a:extLst>
              <a:ext uri="{FF2B5EF4-FFF2-40B4-BE49-F238E27FC236}">
                <a16:creationId xmlns:a16="http://schemas.microsoft.com/office/drawing/2014/main" id="{AFECC5A5-65FA-4BA4-B0A5-7BE2E8465BED}"/>
              </a:ext>
            </a:extLst>
          </p:cNvPr>
          <p:cNvSpPr>
            <a:spLocks noGrp="1"/>
          </p:cNvSpPr>
          <p:nvPr>
            <p:ph type="sldNum" sz="quarter" idx="4"/>
          </p:nvPr>
        </p:nvSpPr>
        <p:spPr/>
        <p:txBody>
          <a:bodyPr/>
          <a:lstStyle/>
          <a:p>
            <a:fld id="{B7CF8A19-3A9E-4ABC-B336-2FDDE321C72D}" type="slidenum">
              <a:rPr lang="en-US" smtClean="0"/>
              <a:pPr/>
              <a:t>49</a:t>
            </a:fld>
            <a:endParaRPr lang="en-US"/>
          </a:p>
        </p:txBody>
      </p:sp>
    </p:spTree>
    <p:extLst>
      <p:ext uri="{BB962C8B-B14F-4D97-AF65-F5344CB8AC3E}">
        <p14:creationId xmlns:p14="http://schemas.microsoft.com/office/powerpoint/2010/main" val="14264919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7407256-AD45-40AA-8850-AA343D8899DA}"/>
              </a:ext>
            </a:extLst>
          </p:cNvPr>
          <p:cNvSpPr>
            <a:spLocks noGrp="1"/>
          </p:cNvSpPr>
          <p:nvPr>
            <p:ph sz="half" idx="1"/>
          </p:nvPr>
        </p:nvSpPr>
        <p:spPr/>
        <p:txBody>
          <a:bodyPr/>
          <a:lstStyle/>
          <a:p>
            <a:r>
              <a:rPr lang="en-US" dirty="0"/>
              <a:t>Malicious insider threat</a:t>
            </a:r>
          </a:p>
          <a:p>
            <a:pPr lvl="2"/>
            <a:r>
              <a:rPr lang="en-US" b="0" dirty="0"/>
              <a:t>Has or has had authorized access</a:t>
            </a:r>
          </a:p>
          <a:p>
            <a:pPr lvl="2"/>
            <a:r>
              <a:rPr lang="en-US" b="0" dirty="0"/>
              <a:t>Employees, contractors, partners</a:t>
            </a:r>
          </a:p>
          <a:p>
            <a:pPr lvl="2"/>
            <a:r>
              <a:rPr lang="en-US" b="0" dirty="0"/>
              <a:t>Sabotage, financial gain, business advantage</a:t>
            </a:r>
          </a:p>
          <a:p>
            <a:r>
              <a:rPr lang="en-US" dirty="0"/>
              <a:t>Unintentional insider threat</a:t>
            </a:r>
          </a:p>
          <a:p>
            <a:pPr lvl="2"/>
            <a:r>
              <a:rPr lang="en-US" b="0" dirty="0"/>
              <a:t>Weak policies and procedures</a:t>
            </a:r>
          </a:p>
          <a:p>
            <a:pPr lvl="2"/>
            <a:r>
              <a:rPr lang="en-US" b="0" dirty="0"/>
              <a:t>Weak adherence to policies and procedures</a:t>
            </a:r>
          </a:p>
          <a:p>
            <a:pPr lvl="2"/>
            <a:r>
              <a:rPr lang="en-US" b="0" dirty="0"/>
              <a:t>Lack of training/security awareness</a:t>
            </a:r>
          </a:p>
          <a:p>
            <a:pPr lvl="1"/>
            <a:r>
              <a:rPr lang="en-US" i="1" dirty="0">
                <a:solidFill>
                  <a:schemeClr val="tx2">
                    <a:lumMod val="40000"/>
                    <a:lumOff val="60000"/>
                  </a:schemeClr>
                </a:solidFill>
                <a:ea typeface="+mn-ea"/>
              </a:rPr>
              <a:t>Shadow IT</a:t>
            </a:r>
          </a:p>
          <a:p>
            <a:pPr lvl="2"/>
            <a:r>
              <a:rPr lang="en-US" b="0" dirty="0"/>
              <a:t>Refers to applications and systems that are used within an organization without consent or approval</a:t>
            </a:r>
          </a:p>
          <a:p>
            <a:pPr lvl="2"/>
            <a:r>
              <a:rPr lang="en-US" b="0" dirty="0"/>
              <a:t>Attempt to bypass security controls</a:t>
            </a:r>
          </a:p>
          <a:p>
            <a:pPr lvl="1"/>
            <a:endParaRPr lang="en-US" dirty="0"/>
          </a:p>
        </p:txBody>
      </p:sp>
      <p:sp>
        <p:nvSpPr>
          <p:cNvPr id="3" name="Title 2">
            <a:extLst>
              <a:ext uri="{FF2B5EF4-FFF2-40B4-BE49-F238E27FC236}">
                <a16:creationId xmlns:a16="http://schemas.microsoft.com/office/drawing/2014/main" id="{9403623C-55B0-439F-8694-9A783456FB83}"/>
              </a:ext>
            </a:extLst>
          </p:cNvPr>
          <p:cNvSpPr>
            <a:spLocks noGrp="1"/>
          </p:cNvSpPr>
          <p:nvPr>
            <p:ph type="title"/>
          </p:nvPr>
        </p:nvSpPr>
        <p:spPr/>
        <p:txBody>
          <a:bodyPr/>
          <a:lstStyle/>
          <a:p>
            <a:r>
              <a:rPr lang="en-GB" dirty="0"/>
              <a:t>Insider Threat Actors</a:t>
            </a:r>
            <a:endParaRPr lang="en-US" dirty="0"/>
          </a:p>
        </p:txBody>
      </p:sp>
      <p:sp>
        <p:nvSpPr>
          <p:cNvPr id="5" name="Slide Number Placeholder 4">
            <a:extLst>
              <a:ext uri="{FF2B5EF4-FFF2-40B4-BE49-F238E27FC236}">
                <a16:creationId xmlns:a16="http://schemas.microsoft.com/office/drawing/2014/main" id="{47DE304B-6A49-49E1-9CE5-AC4BFCC43FAA}"/>
              </a:ext>
            </a:extLst>
          </p:cNvPr>
          <p:cNvSpPr>
            <a:spLocks noGrp="1"/>
          </p:cNvSpPr>
          <p:nvPr>
            <p:ph type="sldNum" sz="quarter" idx="4"/>
          </p:nvPr>
        </p:nvSpPr>
        <p:spPr/>
        <p:txBody>
          <a:bodyPr/>
          <a:lstStyle/>
          <a:p>
            <a:fld id="{B7CF8A19-3A9E-4ABC-B336-2FDDE321C72D}" type="slidenum">
              <a:rPr lang="en-US" smtClean="0"/>
              <a:pPr/>
              <a:t>5</a:t>
            </a:fld>
            <a:endParaRPr lang="en-US"/>
          </a:p>
        </p:txBody>
      </p:sp>
    </p:spTree>
    <p:extLst>
      <p:ext uri="{BB962C8B-B14F-4D97-AF65-F5344CB8AC3E}">
        <p14:creationId xmlns:p14="http://schemas.microsoft.com/office/powerpoint/2010/main" val="30636055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EA023D1-E282-AC40-B25A-2EB761903C80}"/>
              </a:ext>
            </a:extLst>
          </p:cNvPr>
          <p:cNvSpPr>
            <a:spLocks noGrp="1"/>
          </p:cNvSpPr>
          <p:nvPr>
            <p:ph type="sldNum" sz="quarter" idx="4294967295"/>
          </p:nvPr>
        </p:nvSpPr>
        <p:spPr>
          <a:xfrm>
            <a:off x="8001000" y="4894263"/>
            <a:ext cx="1143000" cy="228600"/>
          </a:xfrm>
        </p:spPr>
        <p:txBody>
          <a:bodyPr/>
          <a:lstStyle/>
          <a:p>
            <a:pPr marL="0" marR="0" lvl="0" indent="0" algn="r" defTabSz="457200" rtl="0" eaLnBrk="0" fontAlgn="auto" latinLnBrk="0" hangingPunct="0">
              <a:lnSpc>
                <a:spcPct val="100000"/>
              </a:lnSpc>
              <a:spcBef>
                <a:spcPts val="0"/>
              </a:spcBef>
              <a:spcAft>
                <a:spcPts val="0"/>
              </a:spcAft>
              <a:buClrTx/>
              <a:buSzTx/>
              <a:buFontTx/>
              <a:buNone/>
              <a:tabLst/>
              <a:defRPr/>
            </a:pPr>
            <a:fld id="{C09EDBA3-3DB7-489E-B256-AF2FE92E8C1C}" type="slidenum">
              <a:rPr kumimoji="0" lang="en-US" altLang="en-US" sz="750" b="0" i="0" u="none" strike="noStrike" kern="1200" cap="none" spc="0" normalizeH="0" baseline="0" noProof="0" smtClean="0">
                <a:ln>
                  <a:noFill/>
                </a:ln>
                <a:solidFill>
                  <a:prstClr val="black"/>
                </a:solidFill>
                <a:effectLst/>
                <a:uLnTx/>
                <a:uFillTx/>
                <a:latin typeface="Calibri" panose="020F0502020204030204" pitchFamily="34" charset="0"/>
                <a:ea typeface="+mn-ea"/>
                <a:cs typeface="Calibri" panose="020F0502020204030204" pitchFamily="34" charset="0"/>
              </a:rPr>
              <a:pPr marL="0" marR="0" lvl="0" indent="0" algn="r" defTabSz="457200" rtl="0" eaLnBrk="0" fontAlgn="auto" latinLnBrk="0" hangingPunct="0">
                <a:lnSpc>
                  <a:spcPct val="100000"/>
                </a:lnSpc>
                <a:spcBef>
                  <a:spcPts val="0"/>
                </a:spcBef>
                <a:spcAft>
                  <a:spcPts val="0"/>
                </a:spcAft>
                <a:buClrTx/>
                <a:buSzTx/>
                <a:buFontTx/>
                <a:buNone/>
                <a:tabLst/>
                <a:defRPr/>
              </a:pPr>
              <a:t>50</a:t>
            </a:fld>
            <a:endParaRPr kumimoji="0" lang="en-US" altLang="en-US" sz="750" b="0" i="0" u="none" strike="noStrike" kern="1200" cap="none" spc="0" normalizeH="0" baseline="0" noProof="0">
              <a:ln>
                <a:noFill/>
              </a:ln>
              <a:solidFill>
                <a:srgbClr val="808080"/>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2614747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381000" y="800100"/>
            <a:ext cx="5360670" cy="4000500"/>
          </a:xfrm>
        </p:spPr>
        <p:txBody>
          <a:bodyPr/>
          <a:lstStyle/>
          <a:p>
            <a:r>
              <a:rPr lang="en-US" b="1" i="1" dirty="0">
                <a:latin typeface="Calibri" panose="020F0502020204030204" pitchFamily="34" charset="0"/>
                <a:cs typeface="Calibri" panose="020F0502020204030204" pitchFamily="34" charset="0"/>
              </a:rPr>
              <a:t>Threat Actors</a:t>
            </a:r>
          </a:p>
          <a:p>
            <a:pPr lvl="1"/>
            <a:r>
              <a:rPr lang="en-US" sz="1600" dirty="0"/>
              <a:t>The “Lone Hacker”</a:t>
            </a:r>
            <a:r>
              <a:rPr lang="en-US" dirty="0"/>
              <a:t> </a:t>
            </a:r>
          </a:p>
          <a:p>
            <a:pPr lvl="2"/>
            <a:r>
              <a:rPr lang="en-US" b="0" dirty="0">
                <a:solidFill>
                  <a:schemeClr val="tx2">
                    <a:lumMod val="40000"/>
                    <a:lumOff val="60000"/>
                  </a:schemeClr>
                </a:solidFill>
              </a:rPr>
              <a:t>White Hat</a:t>
            </a:r>
          </a:p>
          <a:p>
            <a:pPr lvl="3"/>
            <a:r>
              <a:rPr lang="en-US" b="0" dirty="0"/>
              <a:t>Authorized</a:t>
            </a:r>
          </a:p>
          <a:p>
            <a:pPr lvl="3"/>
            <a:r>
              <a:rPr lang="en-US" b="0" dirty="0"/>
              <a:t>An ethical hacker with good intentions and permission to hack</a:t>
            </a:r>
          </a:p>
          <a:p>
            <a:pPr lvl="2"/>
            <a:r>
              <a:rPr lang="en-US" b="0" dirty="0">
                <a:solidFill>
                  <a:schemeClr val="tx2">
                    <a:lumMod val="40000"/>
                    <a:lumOff val="60000"/>
                  </a:schemeClr>
                </a:solidFill>
              </a:rPr>
              <a:t>Gray Hat</a:t>
            </a:r>
          </a:p>
          <a:p>
            <a:pPr lvl="3"/>
            <a:r>
              <a:rPr lang="en-US" b="0" dirty="0"/>
              <a:t>Semi-authorized</a:t>
            </a:r>
          </a:p>
          <a:p>
            <a:pPr lvl="3"/>
            <a:r>
              <a:rPr lang="en-US" b="0" dirty="0"/>
              <a:t>Finds a vulnerability, doesn’t use it</a:t>
            </a:r>
          </a:p>
          <a:p>
            <a:pPr lvl="2"/>
            <a:r>
              <a:rPr lang="en-US" b="0" dirty="0">
                <a:solidFill>
                  <a:schemeClr val="tx2">
                    <a:lumMod val="40000"/>
                    <a:lumOff val="60000"/>
                  </a:schemeClr>
                </a:solidFill>
              </a:rPr>
              <a:t>Black Hat</a:t>
            </a:r>
          </a:p>
          <a:p>
            <a:pPr lvl="3"/>
            <a:r>
              <a:rPr lang="en-US" b="0" dirty="0"/>
              <a:t>Unauthorized</a:t>
            </a:r>
          </a:p>
          <a:p>
            <a:pPr lvl="3"/>
            <a:r>
              <a:rPr lang="en-US" b="0" dirty="0"/>
              <a:t>Malicious, violates security for personal gain</a:t>
            </a:r>
          </a:p>
          <a:p>
            <a:pPr lvl="1"/>
            <a:r>
              <a:rPr lang="en-US" b="0" dirty="0"/>
              <a:t>Hacker Teams</a:t>
            </a:r>
          </a:p>
        </p:txBody>
      </p:sp>
      <p:sp>
        <p:nvSpPr>
          <p:cNvPr id="3" name="Slide Number Placeholder 2"/>
          <p:cNvSpPr>
            <a:spLocks noGrp="1"/>
          </p:cNvSpPr>
          <p:nvPr>
            <p:ph type="sldNum" sz="quarter" idx="4"/>
          </p:nvPr>
        </p:nvSpPr>
        <p:spPr/>
        <p:txBody>
          <a:bodyPr/>
          <a:lstStyle/>
          <a:p>
            <a:pPr defTabSz="342900">
              <a:defRPr/>
            </a:pPr>
            <a:fld id="{CF8BF5C1-0C31-4117-9346-26B34DEE768C}" type="slidenum">
              <a:rPr lang="en-US" altLang="en-US">
                <a:solidFill>
                  <a:prstClr val="white"/>
                </a:solidFill>
              </a:rPr>
              <a:pPr defTabSz="342900">
                <a:defRPr/>
              </a:pPr>
              <a:t>6</a:t>
            </a:fld>
            <a:endParaRPr lang="en-US" altLang="en-US" dirty="0">
              <a:solidFill>
                <a:prstClr val="white"/>
              </a:solidFill>
            </a:endParaRPr>
          </a:p>
        </p:txBody>
      </p:sp>
      <p:sp>
        <p:nvSpPr>
          <p:cNvPr id="7" name="Title 6"/>
          <p:cNvSpPr>
            <a:spLocks noGrp="1"/>
          </p:cNvSpPr>
          <p:nvPr>
            <p:ph type="title"/>
          </p:nvPr>
        </p:nvSpPr>
        <p:spPr>
          <a:xfrm>
            <a:off x="2171700" y="57150"/>
            <a:ext cx="5692140" cy="742950"/>
          </a:xfrm>
        </p:spPr>
        <p:txBody>
          <a:bodyPr/>
          <a:lstStyle/>
          <a:p>
            <a:r>
              <a:rPr lang="en-US" dirty="0"/>
              <a:t>1.5 Explain different threat actors, vectors, and intelligence sources</a:t>
            </a:r>
          </a:p>
        </p:txBody>
      </p:sp>
      <p:sp>
        <p:nvSpPr>
          <p:cNvPr id="4" name="TextBox 3">
            <a:extLst>
              <a:ext uri="{FF2B5EF4-FFF2-40B4-BE49-F238E27FC236}">
                <a16:creationId xmlns:a16="http://schemas.microsoft.com/office/drawing/2014/main" id="{654C05C5-B4DD-501D-677F-3FCB8433661D}"/>
              </a:ext>
            </a:extLst>
          </p:cNvPr>
          <p:cNvSpPr txBox="1"/>
          <p:nvPr/>
        </p:nvSpPr>
        <p:spPr>
          <a:xfrm rot="1262160">
            <a:off x="5514665" y="1416071"/>
            <a:ext cx="3137452" cy="1200329"/>
          </a:xfrm>
          <a:prstGeom prst="rect">
            <a:avLst/>
          </a:prstGeom>
          <a:noFill/>
        </p:spPr>
        <p:txBody>
          <a:bodyPr wrap="square" rtlCol="0">
            <a:spAutoFit/>
          </a:bodyPr>
          <a:lstStyle/>
          <a:p>
            <a:r>
              <a:rPr lang="en-US" dirty="0">
                <a:solidFill>
                  <a:srgbClr val="FFC000"/>
                </a:solidFill>
              </a:rPr>
              <a:t>DO NOT CONFUSE HACKER HAT COLORS WITH BOX COLORS AND TEAM COLORS!	</a:t>
            </a:r>
          </a:p>
        </p:txBody>
      </p:sp>
      <p:pic>
        <p:nvPicPr>
          <p:cNvPr id="11" name="Graphic 10" descr="Right pointing backhand index with solid fill">
            <a:extLst>
              <a:ext uri="{FF2B5EF4-FFF2-40B4-BE49-F238E27FC236}">
                <a16:creationId xmlns:a16="http://schemas.microsoft.com/office/drawing/2014/main" id="{6E7D00FA-7402-24B5-0E88-F0E00246A0F2}"/>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rot="17208263">
            <a:off x="5976979" y="2616985"/>
            <a:ext cx="914400" cy="914400"/>
          </a:xfrm>
          <a:prstGeom prst="rect">
            <a:avLst/>
          </a:prstGeom>
        </p:spPr>
      </p:pic>
    </p:spTree>
    <p:extLst>
      <p:ext uri="{BB962C8B-B14F-4D97-AF65-F5344CB8AC3E}">
        <p14:creationId xmlns:p14="http://schemas.microsoft.com/office/powerpoint/2010/main" val="443548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half" idx="1"/>
          </p:nvPr>
        </p:nvSpPr>
        <p:spPr/>
        <p:txBody>
          <a:bodyPr/>
          <a:lstStyle/>
          <a:p>
            <a:r>
              <a:rPr lang="en-US" b="1" i="1" dirty="0">
                <a:latin typeface="Calibri" panose="020F0502020204030204" pitchFamily="34" charset="0"/>
                <a:cs typeface="Calibri" panose="020F0502020204030204" pitchFamily="34" charset="0"/>
              </a:rPr>
              <a:t>Threat Actors</a:t>
            </a:r>
          </a:p>
          <a:p>
            <a:pPr lvl="1"/>
            <a:r>
              <a:rPr lang="en-US" sz="1400" b="1" i="1" dirty="0">
                <a:solidFill>
                  <a:schemeClr val="tx2">
                    <a:lumMod val="40000"/>
                    <a:lumOff val="60000"/>
                  </a:schemeClr>
                </a:solidFill>
                <a:latin typeface="Calibri" panose="020F0502020204030204" pitchFamily="34" charset="0"/>
                <a:cs typeface="Calibri" panose="020F0502020204030204" pitchFamily="34" charset="0"/>
              </a:rPr>
              <a:t>Hacktivist</a:t>
            </a:r>
          </a:p>
          <a:p>
            <a:pPr lvl="2"/>
            <a:r>
              <a:rPr lang="en-US" sz="1400" b="0" dirty="0"/>
              <a:t>Motivated by political goals that is active for a short period of time but has virtually unlimited resources</a:t>
            </a:r>
          </a:p>
          <a:p>
            <a:pPr lvl="1"/>
            <a:r>
              <a:rPr lang="en-US" sz="1400" b="1" i="1" dirty="0">
                <a:solidFill>
                  <a:schemeClr val="tx2">
                    <a:lumMod val="40000"/>
                    <a:lumOff val="60000"/>
                  </a:schemeClr>
                </a:solidFill>
                <a:latin typeface="Calibri" panose="020F0502020204030204" pitchFamily="34" charset="0"/>
                <a:cs typeface="Calibri" panose="020F0502020204030204" pitchFamily="34" charset="0"/>
              </a:rPr>
              <a:t>State-backed Groups (aka Nation state) / Advanced Persistent Threat (APT)</a:t>
            </a:r>
          </a:p>
          <a:p>
            <a:pPr lvl="2"/>
            <a:r>
              <a:rPr lang="en-US" sz="1400" b="0" dirty="0"/>
              <a:t>Identify a target and persistently attack until they gain access</a:t>
            </a:r>
          </a:p>
          <a:p>
            <a:pPr lvl="2"/>
            <a:r>
              <a:rPr lang="en-US" sz="1400" b="0" dirty="0"/>
              <a:t>Well-organized, well-funded, and extremely sophisticated group of attackers</a:t>
            </a:r>
          </a:p>
          <a:p>
            <a:pPr lvl="2"/>
            <a:r>
              <a:rPr lang="en-GB" sz="1400" b="0" dirty="0"/>
              <a:t>Espionage and strategic advantage</a:t>
            </a:r>
          </a:p>
          <a:p>
            <a:pPr lvl="2"/>
            <a:r>
              <a:rPr lang="en-GB" sz="1400" b="0" dirty="0"/>
              <a:t>Plausible Deniability</a:t>
            </a:r>
          </a:p>
          <a:p>
            <a:pPr lvl="2"/>
            <a:r>
              <a:rPr lang="en-GB" sz="1400" b="0" dirty="0"/>
              <a:t>False flag operations</a:t>
            </a:r>
          </a:p>
          <a:p>
            <a:endParaRPr lang="en-US" dirty="0"/>
          </a:p>
          <a:p>
            <a:endParaRPr lang="en-US" dirty="0"/>
          </a:p>
        </p:txBody>
      </p:sp>
      <p:sp>
        <p:nvSpPr>
          <p:cNvPr id="7" name="Title 6"/>
          <p:cNvSpPr>
            <a:spLocks noGrp="1"/>
          </p:cNvSpPr>
          <p:nvPr>
            <p:ph type="title"/>
          </p:nvPr>
        </p:nvSpPr>
        <p:spPr>
          <a:xfrm>
            <a:off x="2184094" y="57150"/>
            <a:ext cx="5542586" cy="742950"/>
          </a:xfrm>
          <a:prstGeom prst="rect">
            <a:avLst/>
          </a:prstGeom>
        </p:spPr>
        <p:txBody>
          <a:bodyPr/>
          <a:lstStyle/>
          <a:p>
            <a:r>
              <a:rPr lang="en-US" dirty="0"/>
              <a:t>1.5 Explain different threat actors, vectors, and intelligence sources</a:t>
            </a:r>
          </a:p>
        </p:txBody>
      </p:sp>
      <p:sp>
        <p:nvSpPr>
          <p:cNvPr id="4" name="Slide Number Placeholder 3"/>
          <p:cNvSpPr>
            <a:spLocks noGrp="1"/>
          </p:cNvSpPr>
          <p:nvPr>
            <p:ph type="sldNum" sz="quarter" idx="4"/>
          </p:nvPr>
        </p:nvSpPr>
        <p:spPr>
          <a:xfrm>
            <a:off x="7134225" y="4893469"/>
            <a:ext cx="857250" cy="228600"/>
          </a:xfrm>
        </p:spPr>
        <p:txBody>
          <a:bodyPr/>
          <a:lstStyle/>
          <a:p>
            <a:pPr defTabSz="342900">
              <a:defRPr/>
            </a:pPr>
            <a:fld id="{CF8BF5C1-0C31-4117-9346-26B34DEE768C}" type="slidenum">
              <a:rPr lang="en-US" altLang="en-US">
                <a:solidFill>
                  <a:prstClr val="white"/>
                </a:solidFill>
              </a:rPr>
              <a:pPr defTabSz="342900">
                <a:defRPr/>
              </a:pPr>
              <a:t>7</a:t>
            </a:fld>
            <a:endParaRPr lang="en-US" altLang="en-US" dirty="0">
              <a:solidFill>
                <a:prstClr val="white"/>
              </a:solidFill>
            </a:endParaRPr>
          </a:p>
        </p:txBody>
      </p:sp>
    </p:spTree>
    <p:extLst>
      <p:ext uri="{BB962C8B-B14F-4D97-AF65-F5344CB8AC3E}">
        <p14:creationId xmlns:p14="http://schemas.microsoft.com/office/powerpoint/2010/main" val="2634964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CB5675-C6BF-4FB8-A756-AB346D3F1AC7}"/>
              </a:ext>
            </a:extLst>
          </p:cNvPr>
          <p:cNvSpPr>
            <a:spLocks noGrp="1"/>
          </p:cNvSpPr>
          <p:nvPr>
            <p:ph sz="half" idx="1"/>
          </p:nvPr>
        </p:nvSpPr>
        <p:spPr/>
        <p:txBody>
          <a:bodyPr/>
          <a:lstStyle/>
          <a:p>
            <a:r>
              <a:rPr lang="en-GB" dirty="0"/>
              <a:t>Attack surface</a:t>
            </a:r>
          </a:p>
          <a:p>
            <a:pPr lvl="1"/>
            <a:r>
              <a:rPr lang="en-GB" b="0" dirty="0"/>
              <a:t>Points where an attacker can discover/exploit vulnerabilities in a network or application</a:t>
            </a:r>
          </a:p>
          <a:p>
            <a:r>
              <a:rPr lang="en-GB" dirty="0"/>
              <a:t>Attack Vectors</a:t>
            </a:r>
          </a:p>
          <a:p>
            <a:pPr lvl="1"/>
            <a:r>
              <a:rPr lang="en-GB" b="0" dirty="0"/>
              <a:t>Direct access</a:t>
            </a:r>
          </a:p>
          <a:p>
            <a:pPr lvl="1"/>
            <a:r>
              <a:rPr lang="en-GB" b="0" dirty="0"/>
              <a:t>Removable media</a:t>
            </a:r>
          </a:p>
          <a:p>
            <a:pPr lvl="1"/>
            <a:r>
              <a:rPr lang="en-GB" b="0" dirty="0"/>
              <a:t>Email</a:t>
            </a:r>
          </a:p>
          <a:p>
            <a:pPr lvl="1"/>
            <a:r>
              <a:rPr lang="en-GB" b="0" dirty="0"/>
              <a:t>Remote and wireless</a:t>
            </a:r>
          </a:p>
          <a:p>
            <a:pPr lvl="1"/>
            <a:r>
              <a:rPr lang="en-GB" b="0" dirty="0"/>
              <a:t>Supply chain</a:t>
            </a:r>
          </a:p>
          <a:p>
            <a:pPr lvl="1"/>
            <a:r>
              <a:rPr lang="en-GB" b="0" dirty="0"/>
              <a:t>Web and social media</a:t>
            </a:r>
          </a:p>
          <a:p>
            <a:pPr lvl="1"/>
            <a:r>
              <a:rPr lang="en-GB" b="0" dirty="0"/>
              <a:t>Cloud</a:t>
            </a:r>
          </a:p>
          <a:p>
            <a:endParaRPr lang="en-US" dirty="0"/>
          </a:p>
        </p:txBody>
      </p:sp>
      <p:sp>
        <p:nvSpPr>
          <p:cNvPr id="2" name="Title 1">
            <a:extLst>
              <a:ext uri="{FF2B5EF4-FFF2-40B4-BE49-F238E27FC236}">
                <a16:creationId xmlns:a16="http://schemas.microsoft.com/office/drawing/2014/main" id="{B04EAF56-D6CA-4D61-835E-F0D9AB58D8C8}"/>
              </a:ext>
            </a:extLst>
          </p:cNvPr>
          <p:cNvSpPr>
            <a:spLocks noGrp="1"/>
          </p:cNvSpPr>
          <p:nvPr>
            <p:ph type="title"/>
          </p:nvPr>
        </p:nvSpPr>
        <p:spPr/>
        <p:txBody>
          <a:bodyPr/>
          <a:lstStyle/>
          <a:p>
            <a:r>
              <a:rPr lang="en-US" dirty="0"/>
              <a:t>Attack Surface and Vectors</a:t>
            </a:r>
          </a:p>
        </p:txBody>
      </p:sp>
      <p:sp>
        <p:nvSpPr>
          <p:cNvPr id="5" name="Slide Number Placeholder 4">
            <a:extLst>
              <a:ext uri="{FF2B5EF4-FFF2-40B4-BE49-F238E27FC236}">
                <a16:creationId xmlns:a16="http://schemas.microsoft.com/office/drawing/2014/main" id="{09D339AC-98BF-40C4-B097-36D5AB36FFED}"/>
              </a:ext>
            </a:extLst>
          </p:cNvPr>
          <p:cNvSpPr>
            <a:spLocks noGrp="1"/>
          </p:cNvSpPr>
          <p:nvPr>
            <p:ph type="sldNum" sz="quarter" idx="4"/>
          </p:nvPr>
        </p:nvSpPr>
        <p:spPr/>
        <p:txBody>
          <a:bodyPr/>
          <a:lstStyle/>
          <a:p>
            <a:fld id="{B7CF8A19-3A9E-4ABC-B336-2FDDE321C72D}" type="slidenum">
              <a:rPr lang="en-US" smtClean="0"/>
              <a:pPr/>
              <a:t>8</a:t>
            </a:fld>
            <a:endParaRPr lang="en-US"/>
          </a:p>
        </p:txBody>
      </p:sp>
    </p:spTree>
    <p:extLst>
      <p:ext uri="{BB962C8B-B14F-4D97-AF65-F5344CB8AC3E}">
        <p14:creationId xmlns:p14="http://schemas.microsoft.com/office/powerpoint/2010/main" val="1157649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81CC5D5-B30F-4B4E-B6EC-946C8236C511}"/>
              </a:ext>
            </a:extLst>
          </p:cNvPr>
          <p:cNvSpPr>
            <a:spLocks noGrp="1"/>
          </p:cNvSpPr>
          <p:nvPr>
            <p:ph sz="half" idx="1"/>
          </p:nvPr>
        </p:nvSpPr>
        <p:spPr/>
        <p:txBody>
          <a:bodyPr/>
          <a:lstStyle/>
          <a:p>
            <a:r>
              <a:rPr lang="en-GB" dirty="0"/>
              <a:t>Tactics, Techniques, and Procedures (TTPs)</a:t>
            </a:r>
          </a:p>
          <a:p>
            <a:pPr lvl="1"/>
            <a:r>
              <a:rPr lang="en-GB" sz="1400" b="0" dirty="0"/>
              <a:t>Generalized statement of adversary behaviour</a:t>
            </a:r>
          </a:p>
          <a:p>
            <a:pPr lvl="1"/>
            <a:r>
              <a:rPr lang="en-GB" sz="1400" b="0" dirty="0"/>
              <a:t>Campaign strategy and approach (tactics)</a:t>
            </a:r>
          </a:p>
          <a:p>
            <a:pPr lvl="1"/>
            <a:r>
              <a:rPr lang="en-GB" sz="1400" b="0" dirty="0"/>
              <a:t>Generalized attack vectors (techniques)</a:t>
            </a:r>
          </a:p>
          <a:p>
            <a:pPr lvl="1"/>
            <a:r>
              <a:rPr lang="en-GB" sz="1400" b="0" dirty="0"/>
              <a:t>Specific intrusion tools and methods (procedures)</a:t>
            </a:r>
          </a:p>
          <a:p>
            <a:r>
              <a:rPr lang="en-US" dirty="0"/>
              <a:t>Indicator of compromise (IoC)</a:t>
            </a:r>
          </a:p>
          <a:p>
            <a:pPr lvl="1"/>
            <a:r>
              <a:rPr lang="en-US" sz="1400" b="0" dirty="0"/>
              <a:t>Specific evidence of intrusion</a:t>
            </a:r>
          </a:p>
          <a:p>
            <a:pPr lvl="1"/>
            <a:r>
              <a:rPr lang="en-US" sz="1400" b="0" dirty="0"/>
              <a:t>Individual data points</a:t>
            </a:r>
          </a:p>
          <a:p>
            <a:pPr lvl="1"/>
            <a:r>
              <a:rPr lang="en-US" sz="1400" b="0" dirty="0"/>
              <a:t>Correlation of system and threat data</a:t>
            </a:r>
          </a:p>
          <a:p>
            <a:pPr lvl="1"/>
            <a:r>
              <a:rPr lang="en-US" sz="1400" b="0" dirty="0"/>
              <a:t>AI-backed analysis</a:t>
            </a:r>
          </a:p>
          <a:p>
            <a:pPr lvl="1"/>
            <a:r>
              <a:rPr lang="en-US" sz="1400" b="0" dirty="0"/>
              <a:t>Indicator of attack (</a:t>
            </a:r>
            <a:r>
              <a:rPr lang="en-US" sz="1400" b="0" dirty="0" err="1"/>
              <a:t>IoA</a:t>
            </a:r>
            <a:r>
              <a:rPr lang="en-US" sz="1400" b="0" dirty="0"/>
              <a:t>)</a:t>
            </a:r>
          </a:p>
        </p:txBody>
      </p:sp>
      <p:sp>
        <p:nvSpPr>
          <p:cNvPr id="3" name="Title 2">
            <a:extLst>
              <a:ext uri="{FF2B5EF4-FFF2-40B4-BE49-F238E27FC236}">
                <a16:creationId xmlns:a16="http://schemas.microsoft.com/office/drawing/2014/main" id="{C33E9023-080D-46CE-8C39-E0F430671251}"/>
              </a:ext>
            </a:extLst>
          </p:cNvPr>
          <p:cNvSpPr>
            <a:spLocks noGrp="1"/>
          </p:cNvSpPr>
          <p:nvPr>
            <p:ph type="title"/>
          </p:nvPr>
        </p:nvSpPr>
        <p:spPr/>
        <p:txBody>
          <a:bodyPr/>
          <a:lstStyle/>
          <a:p>
            <a:r>
              <a:rPr lang="en-GB" sz="1800" dirty="0"/>
              <a:t>Tactics, Techniques, &amp; Procedures &amp; Indicators of Compromise</a:t>
            </a:r>
            <a:endParaRPr lang="en-US" sz="1800" dirty="0"/>
          </a:p>
        </p:txBody>
      </p:sp>
      <p:sp>
        <p:nvSpPr>
          <p:cNvPr id="5" name="Slide Number Placeholder 4">
            <a:extLst>
              <a:ext uri="{FF2B5EF4-FFF2-40B4-BE49-F238E27FC236}">
                <a16:creationId xmlns:a16="http://schemas.microsoft.com/office/drawing/2014/main" id="{575E51C4-A28C-4F42-B101-9230BB5B0014}"/>
              </a:ext>
            </a:extLst>
          </p:cNvPr>
          <p:cNvSpPr>
            <a:spLocks noGrp="1"/>
          </p:cNvSpPr>
          <p:nvPr>
            <p:ph type="sldNum" sz="quarter" idx="4"/>
          </p:nvPr>
        </p:nvSpPr>
        <p:spPr/>
        <p:txBody>
          <a:bodyPr/>
          <a:lstStyle/>
          <a:p>
            <a:fld id="{B7CF8A19-3A9E-4ABC-B336-2FDDE321C72D}" type="slidenum">
              <a:rPr lang="en-US" smtClean="0"/>
              <a:pPr/>
              <a:t>9</a:t>
            </a:fld>
            <a:endParaRPr lang="en-US"/>
          </a:p>
        </p:txBody>
      </p:sp>
    </p:spTree>
    <p:extLst>
      <p:ext uri="{BB962C8B-B14F-4D97-AF65-F5344CB8AC3E}">
        <p14:creationId xmlns:p14="http://schemas.microsoft.com/office/powerpoint/2010/main" val="1723754119"/>
      </p:ext>
    </p:extLst>
  </p:cSld>
  <p:clrMapOvr>
    <a:masterClrMapping/>
  </p:clrMapOvr>
</p:sld>
</file>

<file path=ppt/theme/theme1.xml><?xml version="1.0" encoding="utf-8"?>
<a:theme xmlns:a="http://schemas.openxmlformats.org/drawingml/2006/main" name="5_USAF(Unclas)">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USAF(Uncla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66FF"/>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spPr>
      <a:bodyPr wrap="none" anchor="ctr"/>
      <a:lstStyle>
        <a:defPPr>
          <a:defRPr/>
        </a:defPPr>
      </a:lstStyle>
    </a:spDef>
    <a:lnDef>
      <a:spPr bwMode="auto">
        <a:xfrm>
          <a:off x="0" y="0"/>
          <a:ext cx="1" cy="1"/>
        </a:xfrm>
        <a:custGeom>
          <a:avLst/>
          <a:gdLst/>
          <a:ahLst/>
          <a:cxnLst/>
          <a:rect l="0" t="0" r="0" b="0"/>
          <a:pathLst/>
        </a:custGeom>
        <a:solidFill>
          <a:schemeClr val="accent1"/>
        </a:solidFill>
        <a:ln w="127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charset="0"/>
          </a:defRPr>
        </a:defPPr>
      </a:lstStyle>
    </a:lnDef>
  </a:objectDefaults>
  <a:extraClrSchemeLst>
    <a:extraClrScheme>
      <a:clrScheme name="USAF(Unclas)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AF(Unclas)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AF(Unclas)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AF(Unclas)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AF(Unclas)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AF(Unclas)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AF(Unclas)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3_USAF(Unclas)">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USAF(Uncla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66FF"/>
        </a:solidFill>
        <a:ln w="9525">
          <a:noFill/>
          <a:miter lim="800000"/>
          <a:headEnd/>
          <a:tailEnd/>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spPr>
      <a:bodyPr wrap="none" anchor="ctr"/>
      <a:lstStyle>
        <a:defPPr>
          <a:defRPr/>
        </a:defPPr>
      </a:lstStyle>
    </a:spDef>
    <a:lnDef>
      <a:spPr bwMode="auto">
        <a:xfrm>
          <a:off x="0" y="0"/>
          <a:ext cx="1" cy="1"/>
        </a:xfrm>
        <a:custGeom>
          <a:avLst/>
          <a:gdLst/>
          <a:ahLst/>
          <a:cxnLst/>
          <a:rect l="0" t="0" r="0" b="0"/>
          <a:pathLst/>
        </a:custGeom>
        <a:solidFill>
          <a:schemeClr val="accent1"/>
        </a:solidFill>
        <a:ln w="127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charset="0"/>
          </a:defRPr>
        </a:defPPr>
      </a:lstStyle>
    </a:lnDef>
  </a:objectDefaults>
  <a:extraClrSchemeLst>
    <a:extraClrScheme>
      <a:clrScheme name="USAF(Unclas)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AF(Unclas)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AF(Unclas)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AF(Unclas)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AF(Unclas)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AF(Unclas)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AF(Unclas)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5.png"/></Relationships>
</file>

<file path=ppt/webextensions/webextension1.xml><?xml version="1.0" encoding="utf-8"?>
<we:webextension xmlns:we="http://schemas.microsoft.com/office/webextensions/webextension/2010/11" id="{7C3EFA14-0F50-034C-A95A-4F8AC918CB8F}">
  <we:reference id="wa104221182" version="3.3.0.0" store="en-US" storeType="OMEX"/>
  <we:alternateReferences>
    <we:reference id="wa104221182" version="3.3.0.0" store="wa104221182" storeType="OMEX"/>
  </we:alternateReferences>
  <we:properties>
    <we:property name="autoplay" value="0"/>
    <we:property name="endtime" value="0"/>
    <we:property name="slideId" value="891"/>
    <we:property name="starttime" value="0"/>
    <we:property name="vid" value="&quot;https://www.youtube.com/watch?v=BEHl2lAuWCk&quot;"/>
  </we:properties>
  <we:bindings/>
  <we:snapshot xmlns:r="http://schemas.openxmlformats.org/officeDocument/2006/relationships" r:embed="rId1"/>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8AB8BE3257A504EB15FA3D006F5CE14" ma:contentTypeVersion="12" ma:contentTypeDescription="Create a new document." ma:contentTypeScope="" ma:versionID="418cf6fe0ea8ffec7f4bbd14d3bb840a">
  <xsd:schema xmlns:xsd="http://www.w3.org/2001/XMLSchema" xmlns:xs="http://www.w3.org/2001/XMLSchema" xmlns:p="http://schemas.microsoft.com/office/2006/metadata/properties" xmlns:ns2="95a46270-66ec-4bdf-aabc-d78887d51418" xmlns:ns3="315eb565-7267-4a95-9087-2f433ded3c8b" targetNamespace="http://schemas.microsoft.com/office/2006/metadata/properties" ma:root="true" ma:fieldsID="fcf3f344b082f4df2f3eec2af3a5ce44" ns2:_="" ns3:_="">
    <xsd:import namespace="95a46270-66ec-4bdf-aabc-d78887d51418"/>
    <xsd:import namespace="315eb565-7267-4a95-9087-2f433ded3c8b"/>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OCR" minOccurs="0"/>
                <xsd:element ref="ns2:MediaServiceEventHashCode" minOccurs="0"/>
                <xsd:element ref="ns2:MediaServiceGenerationTime" minOccurs="0"/>
                <xsd:element ref="ns2:MediaServiceLocatio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5a46270-66ec-4bdf-aabc-d78887d5141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15eb565-7267-4a95-9087-2f433ded3c8b"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78665AC-FEA2-44CE-A36C-923286F2FA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5a46270-66ec-4bdf-aabc-d78887d51418"/>
    <ds:schemaRef ds:uri="315eb565-7267-4a95-9087-2f433ded3c8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9804A4A-BEBA-46F7-8D91-096B77966F98}">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EA2CFB8D-1019-43EC-BFD1-51DA4001639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12453</TotalTime>
  <Words>4493</Words>
  <Application>Microsoft Macintosh PowerPoint</Application>
  <PresentationFormat>On-screen Show (16:9)</PresentationFormat>
  <Paragraphs>663</Paragraphs>
  <Slides>50</Slides>
  <Notes>47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50</vt:i4>
      </vt:variant>
    </vt:vector>
  </HeadingPairs>
  <TitlesOfParts>
    <vt:vector size="59" baseType="lpstr">
      <vt:lpstr>Arial</vt:lpstr>
      <vt:lpstr>Times New Roman</vt:lpstr>
      <vt:lpstr>Open Sans</vt:lpstr>
      <vt:lpstr>Calibri</vt:lpstr>
      <vt:lpstr>Wingdings</vt:lpstr>
      <vt:lpstr>Courier New</vt:lpstr>
      <vt:lpstr>Calibri-BoldItalic</vt:lpstr>
      <vt:lpstr>5_USAF(Unclas)</vt:lpstr>
      <vt:lpstr>3_USAF(Unclas)</vt:lpstr>
      <vt:lpstr>PowerPoint Presentation</vt:lpstr>
      <vt:lpstr>Explaining Threat Actors and  Threat Intelligence </vt:lpstr>
      <vt:lpstr>Objectives</vt:lpstr>
      <vt:lpstr>Attributes of Threat Actors</vt:lpstr>
      <vt:lpstr>Insider Threat Actors</vt:lpstr>
      <vt:lpstr>1.5 Explain different threat actors, vectors, and intelligence sources</vt:lpstr>
      <vt:lpstr>1.5 Explain different threat actors, vectors, and intelligence sources</vt:lpstr>
      <vt:lpstr>Attack Surface and Vectors</vt:lpstr>
      <vt:lpstr>Tactics, Techniques, &amp; Procedures &amp; Indicators of Compromise</vt:lpstr>
      <vt:lpstr>Threat Research Sources</vt:lpstr>
      <vt:lpstr>Threat Intelligence Providers</vt:lpstr>
      <vt:lpstr>1.5 Explain different threat actors, vectors, and intelligence sources</vt:lpstr>
      <vt:lpstr>Answer the following questions…</vt:lpstr>
      <vt:lpstr>QUESTIONS</vt:lpstr>
      <vt:lpstr>PowerPoint Presentation</vt:lpstr>
      <vt:lpstr>Social Engineering</vt:lpstr>
      <vt:lpstr>Social Engineering Principles</vt:lpstr>
      <vt:lpstr>Dumpster Diving and Tailgating</vt:lpstr>
      <vt:lpstr>Identity Fraud and Invoice Scams</vt:lpstr>
      <vt:lpstr>Phishing, Whaling, and Vishing</vt:lpstr>
      <vt:lpstr>Spam, Hoaxes, and Prepending</vt:lpstr>
      <vt:lpstr>Pharming and Credential Harvesting</vt:lpstr>
      <vt:lpstr>Influence Campaigns</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Computer Worms and Fileless Malware</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Spyware, Adware, and Keyloggers</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1.2 Given a scenario, analyze potential indicators to determine the type of attack</vt:lpstr>
      <vt:lpstr>Malware Indicators</vt:lpstr>
      <vt:lpstr>Answer the Questions…</vt:lpstr>
      <vt:lpstr>Social Engineering attempt or false alarm?</vt:lpstr>
      <vt:lpstr>QUESTIONS</vt:lpstr>
      <vt:lpstr>Syllabus Objectives Covered</vt:lpstr>
      <vt:lpstr>PowerPoint Presentation</vt:lpstr>
    </vt:vector>
  </TitlesOfParts>
  <Company>CompTIA,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CompTIA Security+ | Lesson 2 | Explaining Threat Actors and Threat Intelligence</dc:title>
  <dc:subject>Slide deck to accompany a CompTIA OCC study guide</dc:subject>
  <dc:creator>James Pengelly</dc:creator>
  <dc:description>Copyright © 2020 CompTIA, Inc. All rights reserved. Screenshots used for illustrative purposes are the property of the software proprietor.</dc:description>
  <cp:lastModifiedBy>Rina Schwartz</cp:lastModifiedBy>
  <cp:revision>95</cp:revision>
  <cp:lastPrinted>2022-08-26T13:32:32Z</cp:lastPrinted>
  <dcterms:created xsi:type="dcterms:W3CDTF">2020-04-28T13:25:24Z</dcterms:created>
  <dcterms:modified xsi:type="dcterms:W3CDTF">2022-12-28T16:39:48Z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0x010100F8AB8BE3257A504EB15FA3D006F5CE14</vt:lpwstr>
  </property>
</Properties>
</file>